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48"/>
  </p:notesMasterIdLst>
  <p:handoutMasterIdLst>
    <p:handoutMasterId r:id="rId49"/>
  </p:handoutMasterIdLst>
  <p:sldIdLst>
    <p:sldId id="354" r:id="rId2"/>
    <p:sldId id="362" r:id="rId3"/>
    <p:sldId id="257" r:id="rId4"/>
    <p:sldId id="365" r:id="rId5"/>
    <p:sldId id="329" r:id="rId6"/>
    <p:sldId id="363" r:id="rId7"/>
    <p:sldId id="330" r:id="rId8"/>
    <p:sldId id="367" r:id="rId9"/>
    <p:sldId id="368" r:id="rId10"/>
    <p:sldId id="331" r:id="rId11"/>
    <p:sldId id="370" r:id="rId12"/>
    <p:sldId id="371" r:id="rId13"/>
    <p:sldId id="372" r:id="rId14"/>
    <p:sldId id="332" r:id="rId15"/>
    <p:sldId id="373" r:id="rId16"/>
    <p:sldId id="374" r:id="rId17"/>
    <p:sldId id="333" r:id="rId18"/>
    <p:sldId id="377" r:id="rId19"/>
    <p:sldId id="376" r:id="rId20"/>
    <p:sldId id="381" r:id="rId21"/>
    <p:sldId id="334" r:id="rId22"/>
    <p:sldId id="379" r:id="rId23"/>
    <p:sldId id="380" r:id="rId24"/>
    <p:sldId id="335" r:id="rId25"/>
    <p:sldId id="382" r:id="rId26"/>
    <p:sldId id="383" r:id="rId27"/>
    <p:sldId id="384" r:id="rId28"/>
    <p:sldId id="385" r:id="rId29"/>
    <p:sldId id="386" r:id="rId30"/>
    <p:sldId id="387" r:id="rId31"/>
    <p:sldId id="407" r:id="rId32"/>
    <p:sldId id="389" r:id="rId33"/>
    <p:sldId id="390" r:id="rId34"/>
    <p:sldId id="392" r:id="rId35"/>
    <p:sldId id="394" r:id="rId36"/>
    <p:sldId id="395" r:id="rId37"/>
    <p:sldId id="396" r:id="rId38"/>
    <p:sldId id="397" r:id="rId39"/>
    <p:sldId id="355" r:id="rId40"/>
    <p:sldId id="398" r:id="rId41"/>
    <p:sldId id="399" r:id="rId42"/>
    <p:sldId id="400" r:id="rId43"/>
    <p:sldId id="401" r:id="rId44"/>
    <p:sldId id="359" r:id="rId45"/>
    <p:sldId id="263" r:id="rId46"/>
    <p:sldId id="265"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 Snyder" initials="JAS" lastIdx="12" clrIdx="0"/>
  <p:cmAuthor id="1" name="Cheryl Slavik" initials="CS" lastIdx="18" clrIdx="1"/>
  <p:cmAuthor id="2" name="NA" initials="N" lastIdx="16" clrIdx="2"/>
  <p:cmAuthor id="3" name="Heather Griffin" initials="HG" lastIdx="1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02" autoAdjust="0"/>
    <p:restoredTop sz="73373" autoAdjust="0"/>
  </p:normalViewPr>
  <p:slideViewPr>
    <p:cSldViewPr>
      <p:cViewPr varScale="1">
        <p:scale>
          <a:sx n="53" d="100"/>
          <a:sy n="53" d="100"/>
        </p:scale>
        <p:origin x="1848" y="72"/>
      </p:cViewPr>
      <p:guideLst>
        <p:guide orient="horz" pos="2160"/>
        <p:guide pos="2880"/>
      </p:guideLst>
    </p:cSldViewPr>
  </p:slideViewPr>
  <p:outlineViewPr>
    <p:cViewPr>
      <p:scale>
        <a:sx n="33" d="100"/>
        <a:sy n="33" d="100"/>
      </p:scale>
      <p:origin x="0" y="3906"/>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986" y="57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slide" Target="slides/slide3.xml"/><Relationship Id="rId1" Type="http://schemas.openxmlformats.org/officeDocument/2006/relationships/slide" Target="slides/slide2.xml"/><Relationship Id="rId5" Type="http://schemas.openxmlformats.org/officeDocument/2006/relationships/slide" Target="slides/slide46.xml"/><Relationship Id="rId4"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7CEC81-68EF-4799-AD76-B67CADD91BAC}" type="datetimeFigureOut">
              <a:rPr lang="en-US" smtClean="0"/>
              <a:pPr/>
              <a:t>3/5/2016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CE6167-B46C-419E-BC99-9BB83C792916}" type="slidenum">
              <a:rPr lang="en-US" smtClean="0"/>
              <a:pPr/>
              <a:t>‹#›</a:t>
            </a:fld>
            <a:endParaRPr lang="en-US" dirty="0"/>
          </a:p>
        </p:txBody>
      </p:sp>
    </p:spTree>
    <p:extLst>
      <p:ext uri="{BB962C8B-B14F-4D97-AF65-F5344CB8AC3E}">
        <p14:creationId xmlns:p14="http://schemas.microsoft.com/office/powerpoint/2010/main" val="14626811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5C4BB-136A-4E8A-8C0D-4EA7A5034EB9}" type="datetimeFigureOut">
              <a:rPr lang="en-US" smtClean="0"/>
              <a:pPr/>
              <a:t>3/5/2016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CF846F-A3E5-4C0D-9E2E-DC382416709D}" type="slidenum">
              <a:rPr lang="en-US" smtClean="0"/>
              <a:pPr/>
              <a:t>‹#›</a:t>
            </a:fld>
            <a:endParaRPr lang="en-US" dirty="0"/>
          </a:p>
        </p:txBody>
      </p:sp>
    </p:spTree>
    <p:extLst>
      <p:ext uri="{BB962C8B-B14F-4D97-AF65-F5344CB8AC3E}">
        <p14:creationId xmlns:p14="http://schemas.microsoft.com/office/powerpoint/2010/main" val="132933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Skills for Success </a:t>
            </a:r>
            <a:br>
              <a:rPr kumimoji="0" lang="en-US" sz="4000" b="0" i="0" u="none" strike="noStrike" kern="1200" cap="none" spc="0" normalizeH="0" baseline="0" noProof="0" dirty="0">
                <a:ln>
                  <a:noFill/>
                </a:ln>
                <a:solidFill>
                  <a:prstClr val="black"/>
                </a:solidFill>
                <a:effectLst/>
                <a:uLnTx/>
                <a:uFillTx/>
                <a:latin typeface="+mn-lt"/>
                <a:ea typeface="+mn-ea"/>
                <a:cs typeface="+mn-cs"/>
              </a:rPr>
            </a:br>
            <a:r>
              <a:rPr kumimoji="0" lang="en-US" sz="4000" b="0" i="0" u="none" strike="noStrike" kern="1200" cap="none" spc="0" normalizeH="0" baseline="0" noProof="0" dirty="0">
                <a:ln>
                  <a:noFill/>
                </a:ln>
                <a:solidFill>
                  <a:prstClr val="black"/>
                </a:solidFill>
                <a:effectLst/>
                <a:uLnTx/>
                <a:uFillTx/>
                <a:latin typeface="+mn-lt"/>
                <a:ea typeface="+mn-ea"/>
                <a:cs typeface="+mn-cs"/>
              </a:rPr>
              <a:t>with Microsoft Office 2016 Volume 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BCF846F-A3E5-4C0D-9E2E-DC382416709D}" type="slidenum">
              <a:rPr lang="en-US" smtClean="0"/>
              <a:pPr/>
              <a:t>1</a:t>
            </a:fld>
            <a:endParaRPr lang="en-US" dirty="0"/>
          </a:p>
        </p:txBody>
      </p:sp>
    </p:spTree>
    <p:extLst>
      <p:ext uri="{BB962C8B-B14F-4D97-AF65-F5344CB8AC3E}">
        <p14:creationId xmlns:p14="http://schemas.microsoft.com/office/powerpoint/2010/main" val="3289681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Cell references in</a:t>
            </a:r>
            <a:r>
              <a:rPr lang="en-US" baseline="0" dirty="0"/>
              <a:t> formulas and functions do not change when you move them by dragging them. This slide shows what happens when you drag the range A5:B6 to the range D5:E6.</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10</a:t>
            </a:fld>
            <a:endParaRPr lang="en-US" dirty="0"/>
          </a:p>
        </p:txBody>
      </p:sp>
    </p:spTree>
    <p:extLst>
      <p:ext uri="{BB962C8B-B14F-4D97-AF65-F5344CB8AC3E}">
        <p14:creationId xmlns:p14="http://schemas.microsoft.com/office/powerpoint/2010/main" val="3967236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Borders and shading emphasize a cell or a range of cells. Using</a:t>
            </a:r>
            <a:r>
              <a:rPr lang="en-US" baseline="0" dirty="0"/>
              <a:t> the Border button allows you to add borders to a range. In this case, top and bottom borders have been added to the merged cells at the top and bottom of the data.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11</a:t>
            </a:fld>
            <a:endParaRPr lang="en-US" dirty="0"/>
          </a:p>
        </p:txBody>
      </p:sp>
    </p:spTree>
    <p:extLst>
      <p:ext uri="{BB962C8B-B14F-4D97-AF65-F5344CB8AC3E}">
        <p14:creationId xmlns:p14="http://schemas.microsoft.com/office/powerpoint/2010/main" val="4243111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Format Cells dialog</a:t>
            </a:r>
            <a:r>
              <a:rPr lang="en-US" baseline="0" dirty="0"/>
              <a:t> box shown on this slide allows you to change the color of the border, use preset outlines, and preview the borders you have chosen.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12</a:t>
            </a:fld>
            <a:endParaRPr lang="en-US" dirty="0"/>
          </a:p>
        </p:txBody>
      </p:sp>
    </p:spTree>
    <p:extLst>
      <p:ext uri="{BB962C8B-B14F-4D97-AF65-F5344CB8AC3E}">
        <p14:creationId xmlns:p14="http://schemas.microsoft.com/office/powerpoint/2010/main" val="4091431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Rotated or angled text draws attention to the</a:t>
            </a:r>
            <a:r>
              <a:rPr lang="en-US" baseline="0" dirty="0"/>
              <a:t> text on a worksheet. This slide shows angled text merged across columns B and C.</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13</a:t>
            </a:fld>
            <a:endParaRPr lang="en-US" dirty="0"/>
          </a:p>
        </p:txBody>
      </p:sp>
    </p:spTree>
    <p:extLst>
      <p:ext uri="{BB962C8B-B14F-4D97-AF65-F5344CB8AC3E}">
        <p14:creationId xmlns:p14="http://schemas.microsoft.com/office/powerpoint/2010/main" val="2807148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Conditional</a:t>
            </a:r>
            <a:r>
              <a:rPr lang="en-US" b="1" i="1" baseline="0" dirty="0"/>
              <a:t> formatting </a:t>
            </a:r>
            <a:r>
              <a:rPr lang="en-US" baseline="0" dirty="0"/>
              <a:t>is a format such as cell shading or font color that is applied to cells when a certain condition is true. This makes it easier to analyze data by emphasizing differences in cell values.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14</a:t>
            </a:fld>
            <a:endParaRPr lang="en-US" dirty="0"/>
          </a:p>
        </p:txBody>
      </p:sp>
    </p:spTree>
    <p:extLst>
      <p:ext uri="{BB962C8B-B14F-4D97-AF65-F5344CB8AC3E}">
        <p14:creationId xmlns:p14="http://schemas.microsoft.com/office/powerpoint/2010/main" val="1495762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 provides prebuilt</a:t>
            </a:r>
            <a:r>
              <a:rPr lang="en-US" baseline="0" dirty="0"/>
              <a:t> Conditional Formatting formats, or you can build our own custom formatting.</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15</a:t>
            </a:fld>
            <a:endParaRPr lang="en-US" dirty="0"/>
          </a:p>
        </p:txBody>
      </p:sp>
    </p:spTree>
    <p:extLst>
      <p:ext uri="{BB962C8B-B14F-4D97-AF65-F5344CB8AC3E}">
        <p14:creationId xmlns:p14="http://schemas.microsoft.com/office/powerpoint/2010/main" val="357965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Data bars </a:t>
            </a:r>
            <a:r>
              <a:rPr lang="en-US" dirty="0"/>
              <a:t>provide a visual cue about the data in a cell relative</a:t>
            </a:r>
            <a:r>
              <a:rPr lang="en-US" baseline="0" dirty="0"/>
              <a:t> to data in other cells. The Quick Analysis button is one of the options for inserting data bars.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16</a:t>
            </a:fld>
            <a:endParaRPr lang="en-US" dirty="0"/>
          </a:p>
        </p:txBody>
      </p:sp>
    </p:spTree>
    <p:extLst>
      <p:ext uri="{BB962C8B-B14F-4D97-AF65-F5344CB8AC3E}">
        <p14:creationId xmlns:p14="http://schemas.microsoft.com/office/powerpoint/2010/main" val="237774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Data trends can be shown visually using a chart that is contained in a cell. These charts are known as </a:t>
            </a:r>
            <a:r>
              <a:rPr lang="en-US" b="1" i="1" baseline="0" dirty="0"/>
              <a:t>sparklines</a:t>
            </a:r>
            <a:r>
              <a:rPr lang="en-US" baseline="0" dirty="0"/>
              <a:t>. </a:t>
            </a:r>
            <a:r>
              <a:rPr lang="en-US" baseline="0" dirty="0" err="1"/>
              <a:t>Sparklines</a:t>
            </a:r>
            <a:r>
              <a:rPr lang="en-US" baseline="0" dirty="0"/>
              <a:t> can be added by clicking on the Quick Analysis button.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17</a:t>
            </a:fld>
            <a:endParaRPr lang="en-US" dirty="0"/>
          </a:p>
        </p:txBody>
      </p:sp>
    </p:spTree>
    <p:extLst>
      <p:ext uri="{BB962C8B-B14F-4D97-AF65-F5344CB8AC3E}">
        <p14:creationId xmlns:p14="http://schemas.microsoft.com/office/powerpoint/2010/main" val="604461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Using the Sparkline</a:t>
            </a:r>
            <a:r>
              <a:rPr lang="en-US" baseline="0" dirty="0"/>
              <a:t> style gallery, you can choose different styles for your sparklines.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18</a:t>
            </a:fld>
            <a:endParaRPr lang="en-US" dirty="0"/>
          </a:p>
        </p:txBody>
      </p:sp>
    </p:spTree>
    <p:extLst>
      <p:ext uri="{BB962C8B-B14F-4D97-AF65-F5344CB8AC3E}">
        <p14:creationId xmlns:p14="http://schemas.microsoft.com/office/powerpoint/2010/main" val="25578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 also have the option of placing</a:t>
            </a:r>
            <a:r>
              <a:rPr lang="en-US" baseline="0" dirty="0"/>
              <a:t> markers on your sparklines to show data points within the sparkline.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19</a:t>
            </a:fld>
            <a:endParaRPr lang="en-US" dirty="0"/>
          </a:p>
        </p:txBody>
      </p:sp>
    </p:spTree>
    <p:extLst>
      <p:ext uri="{BB962C8B-B14F-4D97-AF65-F5344CB8AC3E}">
        <p14:creationId xmlns:p14="http://schemas.microsoft.com/office/powerpoint/2010/main" val="499281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skills of this chapter</a:t>
            </a:r>
            <a:r>
              <a:rPr lang="en-US" baseline="0" dirty="0"/>
              <a:t> are:</a:t>
            </a:r>
          </a:p>
          <a:p>
            <a:pPr lvl="1">
              <a:buFont typeface="Arial" pitchFamily="34" charset="0"/>
              <a:buChar char="•"/>
            </a:pPr>
            <a:r>
              <a:rPr lang="en-US" sz="1300" dirty="0"/>
              <a:t>  Insert the TODAY, NOW,</a:t>
            </a:r>
            <a:r>
              <a:rPr lang="en-US" sz="1300" baseline="0" dirty="0"/>
              <a:t> and COUNT functions</a:t>
            </a:r>
            <a:endParaRPr lang="en-US" sz="1300" dirty="0"/>
          </a:p>
          <a:p>
            <a:pPr lvl="1">
              <a:buFont typeface="Arial" pitchFamily="34" charset="0"/>
              <a:buChar char="•"/>
            </a:pPr>
            <a:r>
              <a:rPr lang="en-US" sz="1300" dirty="0"/>
              <a:t>  Insert the IF function</a:t>
            </a:r>
          </a:p>
          <a:p>
            <a:pPr lvl="1">
              <a:buFont typeface="Arial" pitchFamily="34" charset="0"/>
              <a:buChar char="•"/>
            </a:pPr>
            <a:r>
              <a:rPr lang="en-US" sz="1300" dirty="0"/>
              <a:t>  Move Functions, Add Borders, and Rotate Text</a:t>
            </a:r>
            <a:endParaRPr lang="en-US" sz="1300" baseline="0" dirty="0"/>
          </a:p>
          <a:p>
            <a:pPr lvl="1">
              <a:buFont typeface="Arial" pitchFamily="34" charset="0"/>
              <a:buChar char="•"/>
            </a:pPr>
            <a:r>
              <a:rPr lang="en-US" sz="1300" baseline="0" dirty="0"/>
              <a:t>  Apply Conditional Formatting</a:t>
            </a:r>
          </a:p>
          <a:p>
            <a:pPr lvl="1">
              <a:buFont typeface="Arial" pitchFamily="34" charset="0"/>
              <a:buChar char="•"/>
            </a:pPr>
            <a:r>
              <a:rPr lang="en-US" sz="1300" baseline="0" dirty="0"/>
              <a:t>  Insert Sparklines</a:t>
            </a:r>
            <a:endParaRPr lang="en-US" sz="1300" dirty="0"/>
          </a:p>
          <a:p>
            <a:pPr lvl="1">
              <a:buFont typeface="Arial" pitchFamily="34" charset="0"/>
              <a:buNone/>
            </a:pPr>
            <a:endParaRPr lang="en-US" dirty="0"/>
          </a:p>
          <a:p>
            <a:pPr lvl="0">
              <a:buFont typeface="Arial" pitchFamily="34" charset="0"/>
              <a:buNone/>
            </a:pPr>
            <a:r>
              <a:rPr lang="en-US" dirty="0"/>
              <a:t>The</a:t>
            </a:r>
            <a:r>
              <a:rPr lang="en-US" baseline="0" dirty="0"/>
              <a:t> skills continue on the next slide.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a:t>
            </a:fld>
            <a:endParaRPr lang="en-US" dirty="0"/>
          </a:p>
        </p:txBody>
      </p:sp>
    </p:spTree>
    <p:extLst>
      <p:ext uri="{BB962C8B-B14F-4D97-AF65-F5344CB8AC3E}">
        <p14:creationId xmlns:p14="http://schemas.microsoft.com/office/powerpoint/2010/main" val="73071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Excel’s </a:t>
            </a:r>
            <a:r>
              <a:rPr lang="en-US" b="1" i="1" dirty="0"/>
              <a:t>Replace</a:t>
            </a:r>
            <a:r>
              <a:rPr lang="en-US" baseline="0" dirty="0"/>
              <a:t> feature finds a series of characters in a worksheet or range and replaces them with a different set of characters. The Find and Replace dialog box on this slide shows that the phrase “Earth Cover” is to be found and replaced with the phrase “Herb.”</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20</a:t>
            </a:fld>
            <a:endParaRPr lang="en-US" dirty="0"/>
          </a:p>
        </p:txBody>
      </p:sp>
    </p:spTree>
    <p:extLst>
      <p:ext uri="{BB962C8B-B14F-4D97-AF65-F5344CB8AC3E}">
        <p14:creationId xmlns:p14="http://schemas.microsoft.com/office/powerpoint/2010/main" val="1561557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After selecting</a:t>
            </a:r>
            <a:r>
              <a:rPr lang="en-US" baseline="0" dirty="0"/>
              <a:t> Replace All, Excel indicates that six replacements were made.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21</a:t>
            </a:fld>
            <a:endParaRPr lang="en-US" dirty="0"/>
          </a:p>
        </p:txBody>
      </p:sp>
    </p:spTree>
    <p:extLst>
      <p:ext uri="{BB962C8B-B14F-4D97-AF65-F5344CB8AC3E}">
        <p14:creationId xmlns:p14="http://schemas.microsoft.com/office/powerpoint/2010/main" val="1000848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Find and Replace</a:t>
            </a:r>
            <a:r>
              <a:rPr lang="en-US" baseline="0" dirty="0"/>
              <a:t> dialog box on this slide indicates that the word “Vegetation” should be replaced with the word “Bush”. Once all occurrences are found, the user can choose to replace only certain ones.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22</a:t>
            </a:fld>
            <a:endParaRPr lang="en-US" dirty="0"/>
          </a:p>
        </p:txBody>
      </p:sp>
    </p:spTree>
    <p:extLst>
      <p:ext uri="{BB962C8B-B14F-4D97-AF65-F5344CB8AC3E}">
        <p14:creationId xmlns:p14="http://schemas.microsoft.com/office/powerpoint/2010/main" val="2129230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see on</a:t>
            </a:r>
            <a:r>
              <a:rPr lang="en-US" baseline="0" dirty="0"/>
              <a:t> this slide that only the item found in cell D31 was replaced.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23</a:t>
            </a:fld>
            <a:endParaRPr lang="en-US" dirty="0"/>
          </a:p>
        </p:txBody>
      </p:sp>
    </p:spTree>
    <p:extLst>
      <p:ext uri="{BB962C8B-B14F-4D97-AF65-F5344CB8AC3E}">
        <p14:creationId xmlns:p14="http://schemas.microsoft.com/office/powerpoint/2010/main" val="4258542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Sometimes when you scroll through a workbook, columns and rows that are being used as headings can scroll off of the page, making it difficult to read your data. The </a:t>
            </a:r>
            <a:r>
              <a:rPr lang="en-US" b="1" i="1" baseline="0" dirty="0"/>
              <a:t>Freeze Panes</a:t>
            </a:r>
            <a:r>
              <a:rPr lang="en-US" baseline="0" dirty="0"/>
              <a:t> command keeps chosen rows and columns visible regardless of where you scroll through the worksheet. This slide shows that if you scroll down far enough, the column headings are no longer visible.</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24</a:t>
            </a:fld>
            <a:endParaRPr lang="en-US" dirty="0"/>
          </a:p>
        </p:txBody>
      </p:sp>
    </p:spTree>
    <p:extLst>
      <p:ext uri="{BB962C8B-B14F-4D97-AF65-F5344CB8AC3E}">
        <p14:creationId xmlns:p14="http://schemas.microsoft.com/office/powerpoint/2010/main" val="2855858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slide shows</a:t>
            </a:r>
            <a:r>
              <a:rPr lang="en-US" baseline="0" dirty="0"/>
              <a:t> what happens if you scroll through the worksheet after using the Freeze Panes command on rows above 15 and to the left of column C.</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25</a:t>
            </a:fld>
            <a:endParaRPr lang="en-US" dirty="0"/>
          </a:p>
        </p:txBody>
      </p:sp>
    </p:spTree>
    <p:extLst>
      <p:ext uri="{BB962C8B-B14F-4D97-AF65-F5344CB8AC3E}">
        <p14:creationId xmlns:p14="http://schemas.microsoft.com/office/powerpoint/2010/main" val="2160645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Unfreeze Panes command causes the frozen</a:t>
            </a:r>
            <a:r>
              <a:rPr lang="en-US" baseline="0" dirty="0"/>
              <a:t> panes to become unfrozen. You can then move your cursor and change the rows and columns that you want frozen.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26</a:t>
            </a:fld>
            <a:endParaRPr lang="en-US" dirty="0"/>
          </a:p>
        </p:txBody>
      </p:sp>
    </p:spTree>
    <p:extLst>
      <p:ext uri="{BB962C8B-B14F-4D97-AF65-F5344CB8AC3E}">
        <p14:creationId xmlns:p14="http://schemas.microsoft.com/office/powerpoint/2010/main" val="4158346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You can use the Move or Copy dialog box to create a copy of a worksheet.</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27</a:t>
            </a:fld>
            <a:endParaRPr lang="en-US" dirty="0"/>
          </a:p>
        </p:txBody>
      </p:sp>
    </p:spTree>
    <p:extLst>
      <p:ext uri="{BB962C8B-B14F-4D97-AF65-F5344CB8AC3E}">
        <p14:creationId xmlns:p14="http://schemas.microsoft.com/office/powerpoint/2010/main" val="1379064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An </a:t>
            </a:r>
            <a:r>
              <a:rPr lang="en-US" b="1" i="1" baseline="0" dirty="0"/>
              <a:t>Excel table </a:t>
            </a:r>
            <a:r>
              <a:rPr lang="en-US" baseline="0" dirty="0"/>
              <a:t>is a series of rows and columns that contain related data that have been formatted as a table. The data stored in an </a:t>
            </a:r>
            <a:r>
              <a:rPr lang="en-US" b="0" i="0" baseline="0" dirty="0"/>
              <a:t>Excel table </a:t>
            </a:r>
            <a:r>
              <a:rPr lang="en-US" baseline="0" dirty="0"/>
              <a:t>is managed separately from the other data in the workbook.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28</a:t>
            </a:fld>
            <a:endParaRPr lang="en-US" dirty="0"/>
          </a:p>
        </p:txBody>
      </p:sp>
    </p:spTree>
    <p:extLst>
      <p:ext uri="{BB962C8B-B14F-4D97-AF65-F5344CB8AC3E}">
        <p14:creationId xmlns:p14="http://schemas.microsoft.com/office/powerpoint/2010/main" val="946963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Column H is an example of a </a:t>
            </a:r>
            <a:r>
              <a:rPr lang="en-US" b="1" i="1" dirty="0"/>
              <a:t>calculated column</a:t>
            </a:r>
            <a:r>
              <a:rPr lang="en-US" dirty="0"/>
              <a:t>.</a:t>
            </a:r>
            <a:r>
              <a:rPr lang="en-US" baseline="0" dirty="0"/>
              <a:t> An Excel table creates a calculated column that uses a single formula that adjusts for each row.</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29</a:t>
            </a:fld>
            <a:endParaRPr lang="en-US" dirty="0"/>
          </a:p>
        </p:txBody>
      </p:sp>
    </p:spTree>
    <p:extLst>
      <p:ext uri="{BB962C8B-B14F-4D97-AF65-F5344CB8AC3E}">
        <p14:creationId xmlns:p14="http://schemas.microsoft.com/office/powerpoint/2010/main" val="301003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skills of this chapter</a:t>
            </a:r>
            <a:r>
              <a:rPr lang="en-US" baseline="0" dirty="0"/>
              <a:t> are:</a:t>
            </a:r>
          </a:p>
          <a:p>
            <a:pPr lvl="1">
              <a:buFont typeface="Arial" pitchFamily="34" charset="0"/>
              <a:buChar char="•"/>
            </a:pPr>
            <a:r>
              <a:rPr lang="en-US" sz="1300" dirty="0"/>
              <a:t>  Use</a:t>
            </a:r>
            <a:r>
              <a:rPr lang="en-US" sz="1300" baseline="0" dirty="0"/>
              <a:t> Find and Replace</a:t>
            </a:r>
            <a:endParaRPr lang="en-US" sz="1300" dirty="0"/>
          </a:p>
          <a:p>
            <a:pPr lvl="1">
              <a:buFont typeface="Arial" pitchFamily="34" charset="0"/>
              <a:buChar char="•"/>
            </a:pPr>
            <a:r>
              <a:rPr lang="en-US" sz="1300" dirty="0"/>
              <a:t>  Freeze</a:t>
            </a:r>
            <a:r>
              <a:rPr lang="en-US" sz="1300" baseline="0" dirty="0"/>
              <a:t> and Unfreeze Panes</a:t>
            </a:r>
          </a:p>
          <a:p>
            <a:pPr lvl="1">
              <a:buFont typeface="Arial" pitchFamily="34" charset="0"/>
              <a:buChar char="•"/>
            </a:pPr>
            <a:r>
              <a:rPr lang="en-US" sz="1300" dirty="0"/>
              <a:t>  Create and Sort Excel Tables</a:t>
            </a:r>
          </a:p>
          <a:p>
            <a:pPr lvl="1">
              <a:buFont typeface="Arial" pitchFamily="34" charset="0"/>
              <a:buChar char="•"/>
            </a:pPr>
            <a:r>
              <a:rPr lang="en-US" sz="1300" dirty="0"/>
              <a:t>  Filter Excel Tables</a:t>
            </a:r>
          </a:p>
          <a:p>
            <a:pPr lvl="1">
              <a:buFont typeface="Arial" pitchFamily="34" charset="0"/>
              <a:buChar char="•"/>
            </a:pPr>
            <a:r>
              <a:rPr lang="en-US" sz="1300" dirty="0"/>
              <a:t>  Convert Tables to Ranges</a:t>
            </a:r>
            <a:r>
              <a:rPr lang="en-US" sz="1300" baseline="0" dirty="0"/>
              <a:t> and Adjust Worksheet Print Settings </a:t>
            </a:r>
          </a:p>
          <a:p>
            <a:pPr lvl="1">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a:t>
            </a:fld>
            <a:endParaRPr lang="en-US" dirty="0"/>
          </a:p>
        </p:txBody>
      </p:sp>
    </p:spTree>
    <p:extLst>
      <p:ext uri="{BB962C8B-B14F-4D97-AF65-F5344CB8AC3E}">
        <p14:creationId xmlns:p14="http://schemas.microsoft.com/office/powerpoint/2010/main" val="2966290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Using the filter arrow within a table allows you to sort the table either</a:t>
            </a:r>
            <a:r>
              <a:rPr lang="en-US" baseline="0" dirty="0"/>
              <a:t> from smallest to largest or from largest to smallest.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30</a:t>
            </a:fld>
            <a:endParaRPr lang="en-US" dirty="0"/>
          </a:p>
        </p:txBody>
      </p:sp>
    </p:spTree>
    <p:extLst>
      <p:ext uri="{BB962C8B-B14F-4D97-AF65-F5344CB8AC3E}">
        <p14:creationId xmlns:p14="http://schemas.microsoft.com/office/powerpoint/2010/main" val="1614387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If you have applied conditional formatting, you can also sort by the colors used in that formatting.</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31</a:t>
            </a:fld>
            <a:endParaRPr lang="en-US" dirty="0"/>
          </a:p>
        </p:txBody>
      </p:sp>
    </p:spTree>
    <p:extLst>
      <p:ext uri="{BB962C8B-B14F-4D97-AF65-F5344CB8AC3E}">
        <p14:creationId xmlns:p14="http://schemas.microsoft.com/office/powerpoint/2010/main" val="2180068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Data in an Excel worksheet can be </a:t>
            </a:r>
            <a:r>
              <a:rPr lang="en-US" b="1" i="1" baseline="0" dirty="0"/>
              <a:t>filtered</a:t>
            </a:r>
            <a:r>
              <a:rPr lang="en-US" baseline="0" dirty="0"/>
              <a:t>. When you filter data, rows that do not meet the criteria are temporarily hidden.</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32</a:t>
            </a:fld>
            <a:endParaRPr lang="en-US" dirty="0"/>
          </a:p>
        </p:txBody>
      </p:sp>
    </p:spTree>
    <p:extLst>
      <p:ext uri="{BB962C8B-B14F-4D97-AF65-F5344CB8AC3E}">
        <p14:creationId xmlns:p14="http://schemas.microsoft.com/office/powerpoint/2010/main" val="772068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When filtering data, the </a:t>
            </a:r>
            <a:r>
              <a:rPr lang="en-US" b="1" i="1" baseline="0" dirty="0"/>
              <a:t>Total row </a:t>
            </a:r>
            <a:r>
              <a:rPr lang="en-US" b="0" i="0" baseline="0" dirty="0"/>
              <a:t>displays to </a:t>
            </a:r>
            <a:r>
              <a:rPr lang="en-US" baseline="0" dirty="0"/>
              <a:t>provide summary functions in drop-down lists for each column in the Excel table.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33</a:t>
            </a:fld>
            <a:endParaRPr lang="en-US" dirty="0"/>
          </a:p>
        </p:txBody>
      </p:sp>
    </p:spTree>
    <p:extLst>
      <p:ext uri="{BB962C8B-B14F-4D97-AF65-F5344CB8AC3E}">
        <p14:creationId xmlns:p14="http://schemas.microsoft.com/office/powerpoint/2010/main" val="4196564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COUNT function is showing how many matches for </a:t>
            </a:r>
            <a:r>
              <a:rPr lang="en-US" i="1" baseline="0" dirty="0"/>
              <a:t>bag</a:t>
            </a:r>
            <a:r>
              <a:rPr lang="en-US" baseline="0" dirty="0"/>
              <a:t> were found in the data.</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34</a:t>
            </a:fld>
            <a:endParaRPr lang="en-US" dirty="0"/>
          </a:p>
        </p:txBody>
      </p:sp>
    </p:spTree>
    <p:extLst>
      <p:ext uri="{BB962C8B-B14F-4D97-AF65-F5344CB8AC3E}">
        <p14:creationId xmlns:p14="http://schemas.microsoft.com/office/powerpoint/2010/main" val="1718069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Excel table</a:t>
            </a:r>
            <a:r>
              <a:rPr lang="en-US" baseline="0" dirty="0"/>
              <a:t> can be converted into a range retaining the table format applied. </a:t>
            </a:r>
            <a:r>
              <a:rPr lang="en-US" dirty="0"/>
              <a:t>On this slide, the message</a:t>
            </a:r>
            <a:r>
              <a:rPr lang="en-US" baseline="0" dirty="0"/>
              <a:t> box is asking if you want to convert the table to a normal range. If you do, all filters are removed and you will no longer see the headings. Any existing sorts and formatting will remain.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35</a:t>
            </a:fld>
            <a:endParaRPr lang="en-US" dirty="0"/>
          </a:p>
        </p:txBody>
      </p:sp>
    </p:spTree>
    <p:extLst>
      <p:ext uri="{BB962C8B-B14F-4D97-AF65-F5344CB8AC3E}">
        <p14:creationId xmlns:p14="http://schemas.microsoft.com/office/powerpoint/2010/main" val="4089476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Page Setup dialog</a:t>
            </a:r>
            <a:r>
              <a:rPr lang="en-US" baseline="0" dirty="0"/>
              <a:t> box allows you to choose rows of the workbook that you want to be printed on each page when we print the workbook.</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36</a:t>
            </a:fld>
            <a:endParaRPr lang="en-US" dirty="0"/>
          </a:p>
        </p:txBody>
      </p:sp>
    </p:spTree>
    <p:extLst>
      <p:ext uri="{BB962C8B-B14F-4D97-AF65-F5344CB8AC3E}">
        <p14:creationId xmlns:p14="http://schemas.microsoft.com/office/powerpoint/2010/main" val="656672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Print Preview</a:t>
            </a:r>
            <a:r>
              <a:rPr lang="en-US" baseline="0" dirty="0"/>
              <a:t> shows you that the column labels are repeated on page 2.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37</a:t>
            </a:fld>
            <a:endParaRPr lang="en-US" dirty="0"/>
          </a:p>
        </p:txBody>
      </p:sp>
    </p:spTree>
    <p:extLst>
      <p:ext uri="{BB962C8B-B14F-4D97-AF65-F5344CB8AC3E}">
        <p14:creationId xmlns:p14="http://schemas.microsoft.com/office/powerpoint/2010/main" val="1053400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Sometimes, you may not</a:t>
            </a:r>
            <a:r>
              <a:rPr lang="en-US" baseline="0" dirty="0"/>
              <a:t> want to see certain rows or columns of data. You can hide columns or rows. The slide shows that columns B and G are hidden, as are rows 15 to 65. To cause the hidden rows and columns to display, you must unhide them.</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38</a:t>
            </a:fld>
            <a:endParaRPr lang="en-US" dirty="0"/>
          </a:p>
        </p:txBody>
      </p:sp>
    </p:spTree>
    <p:extLst>
      <p:ext uri="{BB962C8B-B14F-4D97-AF65-F5344CB8AC3E}">
        <p14:creationId xmlns:p14="http://schemas.microsoft.com/office/powerpoint/2010/main" val="3830294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More Skills for Success in this</a:t>
            </a:r>
            <a:r>
              <a:rPr lang="en-US" baseline="0" dirty="0"/>
              <a:t> chapter will show you how to:</a:t>
            </a:r>
          </a:p>
          <a:p>
            <a:pPr marL="628650" lvl="1" indent="-171450">
              <a:buFont typeface="Arial" panose="020B0604020202020204" pitchFamily="34" charset="0"/>
              <a:buChar char="•"/>
            </a:pPr>
            <a:r>
              <a:rPr lang="en-US" baseline="0" dirty="0"/>
              <a:t>Add and Remove Table Columns and Rows</a:t>
            </a:r>
          </a:p>
          <a:p>
            <a:pPr marL="628650" lvl="1" indent="-171450">
              <a:buFont typeface="Arial" panose="020B0604020202020204" pitchFamily="34" charset="0"/>
              <a:buChar char="•"/>
            </a:pPr>
            <a:r>
              <a:rPr lang="en-US" baseline="0" dirty="0"/>
              <a:t>Insert the Payment (PMT) Function</a:t>
            </a:r>
          </a:p>
          <a:p>
            <a:pPr marL="628650" lvl="1" indent="-171450">
              <a:buFont typeface="Arial" panose="020B0604020202020204" pitchFamily="34" charset="0"/>
              <a:buChar char="•"/>
            </a:pPr>
            <a:r>
              <a:rPr lang="en-US" baseline="0" dirty="0"/>
              <a:t>Customize Workbook Views</a:t>
            </a:r>
          </a:p>
          <a:p>
            <a:pPr marL="628650" lvl="1" indent="-171450">
              <a:buFont typeface="Arial" panose="020B0604020202020204" pitchFamily="34" charset="0"/>
              <a:buChar char="•"/>
            </a:pPr>
            <a:r>
              <a:rPr lang="en-US" baseline="0" dirty="0"/>
              <a:t>Use Text and Lookup Functions</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39</a:t>
            </a:fld>
            <a:endParaRPr lang="en-US" dirty="0"/>
          </a:p>
        </p:txBody>
      </p:sp>
    </p:spTree>
    <p:extLst>
      <p:ext uri="{BB962C8B-B14F-4D97-AF65-F5344CB8AC3E}">
        <p14:creationId xmlns:p14="http://schemas.microsoft.com/office/powerpoint/2010/main" val="4129065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go through the skills</a:t>
            </a:r>
            <a:r>
              <a:rPr lang="en-US" baseline="0" dirty="0"/>
              <a:t> in this chapter, you will be able to create spreadsheets and charts like the ones shown here.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a:t>
            </a:fld>
            <a:endParaRPr lang="en-US" dirty="0"/>
          </a:p>
        </p:txBody>
      </p:sp>
    </p:spTree>
    <p:extLst>
      <p:ext uri="{BB962C8B-B14F-4D97-AF65-F5344CB8AC3E}">
        <p14:creationId xmlns:p14="http://schemas.microsoft.com/office/powerpoint/2010/main" val="371353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Various</a:t>
            </a:r>
            <a:r>
              <a:rPr lang="en-US" baseline="0" dirty="0"/>
              <a:t> methods can be used to add and remove columns and rows in tables. Rows and columns can be added and deleted by using the Insert or Delete arrows on the Home tab in the Cells group. You can also use the shortcut menu when right-clicking on a row or column.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40</a:t>
            </a:fld>
            <a:endParaRPr lang="en-US" dirty="0"/>
          </a:p>
        </p:txBody>
      </p:sp>
    </p:spTree>
    <p:extLst>
      <p:ext uri="{BB962C8B-B14F-4D97-AF65-F5344CB8AC3E}">
        <p14:creationId xmlns:p14="http://schemas.microsoft.com/office/powerpoint/2010/main" val="3147322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t>
            </a:r>
            <a:r>
              <a:rPr lang="en-US" b="1" i="1" dirty="0"/>
              <a:t>PMT function</a:t>
            </a:r>
            <a:r>
              <a:rPr lang="en-US" b="1" i="1" baseline="0" dirty="0"/>
              <a:t> </a:t>
            </a:r>
            <a:r>
              <a:rPr lang="en-US" baseline="0" dirty="0"/>
              <a:t>calculates the periodic payment on a loan. The </a:t>
            </a:r>
            <a:r>
              <a:rPr lang="en-US" b="1" i="1" baseline="0" dirty="0"/>
              <a:t>interest</a:t>
            </a:r>
            <a:r>
              <a:rPr lang="en-US" baseline="0" dirty="0"/>
              <a:t> rate is the charge you pay for borrowing money. The rate is the percentage that is paid for the use of the borrowed money. The </a:t>
            </a:r>
            <a:r>
              <a:rPr lang="en-US" b="1" i="1" baseline="0" dirty="0"/>
              <a:t>principal</a:t>
            </a:r>
            <a:r>
              <a:rPr lang="en-US" baseline="0" dirty="0"/>
              <a:t> or </a:t>
            </a:r>
            <a:r>
              <a:rPr lang="en-US" b="1" i="1" baseline="0" dirty="0"/>
              <a:t>Present value (Pv) </a:t>
            </a:r>
            <a:r>
              <a:rPr lang="en-US" baseline="0" dirty="0"/>
              <a:t>is the initial amount of the loan. The value at the end of time periods is called </a:t>
            </a:r>
            <a:r>
              <a:rPr lang="en-US" b="1" i="1" baseline="0" dirty="0"/>
              <a:t>Future value (Fv)</a:t>
            </a:r>
            <a:r>
              <a:rPr lang="en-US" b="0" i="0" baseline="0" dirty="0"/>
              <a:t>.</a:t>
            </a:r>
            <a:r>
              <a:rPr lang="en-US" b="1" i="1" baseline="0" dirty="0"/>
              <a:t> </a:t>
            </a:r>
            <a:r>
              <a:rPr lang="en-US" b="0" i="0" baseline="0" dirty="0"/>
              <a:t>The </a:t>
            </a:r>
            <a:r>
              <a:rPr lang="en-US" b="1" i="1" baseline="0" dirty="0"/>
              <a:t>Nper</a:t>
            </a:r>
            <a:r>
              <a:rPr lang="en-US" b="0" i="0" baseline="0" dirty="0"/>
              <a:t> is the total number of payments for the loan. </a:t>
            </a:r>
            <a:r>
              <a:rPr lang="en-US" baseline="0" dirty="0"/>
              <a:t>The Function Arguments dialog box allows the user to enter the arguments for the PMT function.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41</a:t>
            </a:fld>
            <a:endParaRPr lang="en-US" dirty="0"/>
          </a:p>
        </p:txBody>
      </p:sp>
    </p:spTree>
    <p:extLst>
      <p:ext uri="{BB962C8B-B14F-4D97-AF65-F5344CB8AC3E}">
        <p14:creationId xmlns:p14="http://schemas.microsoft.com/office/powerpoint/2010/main" val="1126327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a:t>
            </a:r>
            <a:r>
              <a:rPr lang="en-US" b="1" i="1" baseline="0" dirty="0"/>
              <a:t>split window </a:t>
            </a:r>
            <a:r>
              <a:rPr lang="en-US" baseline="0" dirty="0"/>
              <a:t>is a command that divides the window into separate panes so that each pane can be scrolled separately.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42</a:t>
            </a:fld>
            <a:endParaRPr lang="en-US" dirty="0"/>
          </a:p>
        </p:txBody>
      </p:sp>
    </p:spTree>
    <p:extLst>
      <p:ext uri="{BB962C8B-B14F-4D97-AF65-F5344CB8AC3E}">
        <p14:creationId xmlns:p14="http://schemas.microsoft.com/office/powerpoint/2010/main" val="3303682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mn-lt"/>
                <a:ea typeface="+mn-ea"/>
                <a:cs typeface="+mn-cs"/>
              </a:rPr>
              <a:t>The </a:t>
            </a:r>
            <a:r>
              <a:rPr lang="en-US" sz="1200" b="1" i="1" u="none" strike="noStrike" kern="1200" baseline="0" dirty="0">
                <a:solidFill>
                  <a:schemeClr val="tx1"/>
                </a:solidFill>
                <a:latin typeface="+mn-lt"/>
                <a:ea typeface="+mn-ea"/>
                <a:cs typeface="+mn-cs"/>
              </a:rPr>
              <a:t>LOWER function </a:t>
            </a:r>
            <a:r>
              <a:rPr lang="en-US" sz="1200" b="0" i="0" u="none" strike="noStrike" kern="1200" baseline="0" dirty="0">
                <a:solidFill>
                  <a:schemeClr val="tx1"/>
                </a:solidFill>
                <a:latin typeface="+mn-lt"/>
                <a:ea typeface="+mn-ea"/>
                <a:cs typeface="+mn-cs"/>
              </a:rPr>
              <a:t>is a text function that is used to convert a text string to all lower case letters.  The </a:t>
            </a:r>
            <a:r>
              <a:rPr lang="en-US" sz="1200" b="1" i="1" u="none" strike="noStrike" kern="1200" baseline="0" dirty="0">
                <a:solidFill>
                  <a:schemeClr val="tx1"/>
                </a:solidFill>
                <a:latin typeface="+mn-lt"/>
                <a:ea typeface="+mn-ea"/>
                <a:cs typeface="+mn-cs"/>
              </a:rPr>
              <a:t>UPPER function </a:t>
            </a:r>
            <a:r>
              <a:rPr lang="en-US" sz="1200" b="0" i="0" u="none" strike="noStrike" kern="1200" baseline="0" dirty="0">
                <a:solidFill>
                  <a:schemeClr val="tx1"/>
                </a:solidFill>
                <a:latin typeface="+mn-lt"/>
                <a:ea typeface="+mn-ea"/>
                <a:cs typeface="+mn-cs"/>
              </a:rPr>
              <a:t>is a text function used to convert a text string to all uppercase letters. The </a:t>
            </a:r>
            <a:r>
              <a:rPr lang="en-US" sz="1200" b="1" i="1" u="none" strike="noStrike" kern="1200" baseline="0" dirty="0">
                <a:solidFill>
                  <a:schemeClr val="tx1"/>
                </a:solidFill>
                <a:latin typeface="+mn-lt"/>
                <a:ea typeface="+mn-ea"/>
                <a:cs typeface="+mn-cs"/>
              </a:rPr>
              <a:t>TRANSPOSE function </a:t>
            </a:r>
            <a:r>
              <a:rPr lang="en-US" sz="1200" b="0" i="0" u="none" strike="noStrike" kern="1200" baseline="0" dirty="0">
                <a:solidFill>
                  <a:schemeClr val="tx1"/>
                </a:solidFill>
                <a:latin typeface="+mn-lt"/>
                <a:ea typeface="+mn-ea"/>
                <a:cs typeface="+mn-cs"/>
              </a:rPr>
              <a:t>is a lookup function used to convert a vertical range of cells to a horizontal range, or vice versa.</a:t>
            </a:r>
            <a:endParaRPr lang="en-US" i="0" baseline="0"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43</a:t>
            </a:fld>
            <a:endParaRPr lang="en-US" dirty="0"/>
          </a:p>
        </p:txBody>
      </p:sp>
    </p:spTree>
    <p:extLst>
      <p:ext uri="{BB962C8B-B14F-4D97-AF65-F5344CB8AC3E}">
        <p14:creationId xmlns:p14="http://schemas.microsoft.com/office/powerpoint/2010/main" val="3952807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chapter you have</a:t>
            </a:r>
            <a:r>
              <a:rPr lang="en-US" baseline="0" dirty="0"/>
              <a:t> </a:t>
            </a:r>
            <a:r>
              <a:rPr lang="en-US" dirty="0"/>
              <a:t>learned how to:</a:t>
            </a:r>
            <a:endParaRPr lang="en-US" baseline="0" dirty="0"/>
          </a:p>
          <a:p>
            <a:pPr marL="171450" indent="-171450">
              <a:buFont typeface="Arial" panose="020B0604020202020204" pitchFamily="34" charset="0"/>
              <a:buChar char="•"/>
            </a:pPr>
            <a:r>
              <a:rPr lang="en-US" baseline="0" dirty="0"/>
              <a:t>Insert the TODAY, NOW, and COUNT Functions</a:t>
            </a:r>
          </a:p>
          <a:p>
            <a:pPr marL="171450" indent="-171450">
              <a:buFont typeface="Arial" panose="020B0604020202020204" pitchFamily="34" charset="0"/>
              <a:buChar char="•"/>
            </a:pPr>
            <a:r>
              <a:rPr lang="en-US" baseline="0" dirty="0"/>
              <a:t>Insert the IF Function</a:t>
            </a:r>
          </a:p>
          <a:p>
            <a:pPr marL="171450" indent="-171450">
              <a:buFont typeface="Arial" panose="020B0604020202020204" pitchFamily="34" charset="0"/>
              <a:buChar char="•"/>
            </a:pPr>
            <a:r>
              <a:rPr lang="en-US" baseline="0" dirty="0"/>
              <a:t>Move Functions, Add Borders, and Rotate Text</a:t>
            </a:r>
          </a:p>
          <a:p>
            <a:pPr marL="171450" indent="-171450">
              <a:buFont typeface="Arial" panose="020B0604020202020204" pitchFamily="34" charset="0"/>
              <a:buChar char="•"/>
            </a:pPr>
            <a:r>
              <a:rPr lang="en-US" baseline="0" dirty="0"/>
              <a:t>Apply Conditional Formatting</a:t>
            </a:r>
          </a:p>
          <a:p>
            <a:pPr marL="171450" indent="-171450">
              <a:buFont typeface="Arial" panose="020B0604020202020204" pitchFamily="34" charset="0"/>
              <a:buChar char="•"/>
            </a:pPr>
            <a:r>
              <a:rPr lang="en-US" baseline="0" dirty="0"/>
              <a:t>Insert Sparklines</a:t>
            </a:r>
          </a:p>
          <a:p>
            <a:pPr marL="171450" indent="-171450">
              <a:buFont typeface="Arial" panose="020B0604020202020204" pitchFamily="34" charset="0"/>
              <a:buChar char="•"/>
            </a:pPr>
            <a:r>
              <a:rPr lang="en-US" baseline="0" dirty="0"/>
              <a:t>Use Find and Replace</a:t>
            </a:r>
          </a:p>
          <a:p>
            <a:pPr marL="171450" indent="-171450">
              <a:buFont typeface="Arial" panose="020B0604020202020204" pitchFamily="34" charset="0"/>
              <a:buChar char="•"/>
            </a:pPr>
            <a:r>
              <a:rPr lang="en-US" baseline="0" dirty="0"/>
              <a:t>Freeze and Unfreeze Panes</a:t>
            </a:r>
          </a:p>
          <a:p>
            <a:pPr marL="171450" indent="-171450">
              <a:buFont typeface="Arial" panose="020B0604020202020204" pitchFamily="34" charset="0"/>
              <a:buChar char="•"/>
            </a:pPr>
            <a:r>
              <a:rPr lang="en-US" baseline="0" dirty="0"/>
              <a:t>Create, Sort, and Filter Excel Tables</a:t>
            </a:r>
          </a:p>
          <a:p>
            <a:pPr marL="171450" indent="-171450">
              <a:buFont typeface="Arial" panose="020B0604020202020204" pitchFamily="34" charset="0"/>
              <a:buChar char="•"/>
            </a:pPr>
            <a:r>
              <a:rPr lang="en-US" baseline="0" dirty="0"/>
              <a:t>Filter Data</a:t>
            </a:r>
          </a:p>
          <a:p>
            <a:pPr marL="171450" indent="-171450">
              <a:buFont typeface="Arial" panose="020B0604020202020204" pitchFamily="34" charset="0"/>
              <a:buChar char="•"/>
            </a:pPr>
            <a:r>
              <a:rPr lang="en-US" baseline="0" dirty="0"/>
              <a:t>Convert Tables to Ranges, Hide Rows and Columns, and Format Large Worksheets</a:t>
            </a:r>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44</a:t>
            </a:fld>
            <a:endParaRPr lang="en-US" dirty="0"/>
          </a:p>
        </p:txBody>
      </p:sp>
    </p:spTree>
    <p:extLst>
      <p:ext uri="{BB962C8B-B14F-4D97-AF65-F5344CB8AC3E}">
        <p14:creationId xmlns:p14="http://schemas.microsoft.com/office/powerpoint/2010/main" val="2768293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solidFill>
                  <a:schemeClr val="tx1"/>
                </a:solidFill>
              </a:rPr>
              <a:t>As you complete this introduction</a:t>
            </a:r>
            <a:r>
              <a:rPr lang="en-US" baseline="0" dirty="0">
                <a:solidFill>
                  <a:schemeClr val="tx1"/>
                </a:solidFill>
              </a:rPr>
              <a:t> to Excel, be sure you ask questions. You want to understand the concepts so that you can continue to build on them in future chapters.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3BCF846F-A3E5-4C0D-9E2E-DC382416709D}" type="slidenum">
              <a:rPr lang="en-US" smtClean="0"/>
              <a:pPr/>
              <a:t>45</a:t>
            </a:fld>
            <a:endParaRPr lang="en-US" dirty="0"/>
          </a:p>
        </p:txBody>
      </p:sp>
    </p:spTree>
    <p:extLst>
      <p:ext uri="{BB962C8B-B14F-4D97-AF65-F5344CB8AC3E}">
        <p14:creationId xmlns:p14="http://schemas.microsoft.com/office/powerpoint/2010/main" val="2189261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46</a:t>
            </a:fld>
            <a:endParaRPr lang="en-US" dirty="0"/>
          </a:p>
        </p:txBody>
      </p:sp>
    </p:spTree>
    <p:extLst>
      <p:ext uri="{BB962C8B-B14F-4D97-AF65-F5344CB8AC3E}">
        <p14:creationId xmlns:p14="http://schemas.microsoft.com/office/powerpoint/2010/main" val="619733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Excel’s </a:t>
            </a:r>
            <a:r>
              <a:rPr lang="en-US" b="1" i="1" dirty="0"/>
              <a:t>TODAY function </a:t>
            </a:r>
            <a:r>
              <a:rPr lang="en-US" dirty="0"/>
              <a:t>does not accept an argument. It returns</a:t>
            </a:r>
            <a:r>
              <a:rPr lang="en-US" baseline="0" dirty="0"/>
              <a:t> the serial number of the current date. The TODAY function will display the current date each time the workbook is opened. A function that provides a different result each time a workbook is opened is said to be volatile.</a:t>
            </a:r>
          </a:p>
          <a:p>
            <a:r>
              <a:rPr lang="en-US" dirty="0"/>
              <a:t>Excel’s </a:t>
            </a:r>
            <a:r>
              <a:rPr lang="en-US" b="1" i="1" dirty="0"/>
              <a:t>NOW function </a:t>
            </a:r>
            <a:r>
              <a:rPr lang="en-US" dirty="0"/>
              <a:t>returns the serial number of the</a:t>
            </a:r>
            <a:r>
              <a:rPr lang="en-US" baseline="0" dirty="0"/>
              <a:t> current date and time. It is a volatile function.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5</a:t>
            </a:fld>
            <a:endParaRPr lang="en-US" dirty="0"/>
          </a:p>
        </p:txBody>
      </p:sp>
    </p:spTree>
    <p:extLst>
      <p:ext uri="{BB962C8B-B14F-4D97-AF65-F5344CB8AC3E}">
        <p14:creationId xmlns:p14="http://schemas.microsoft.com/office/powerpoint/2010/main" val="2849052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a:t>
            </a:r>
            <a:r>
              <a:rPr lang="en-US" b="1" i="1" baseline="0" dirty="0"/>
              <a:t>COUNT function </a:t>
            </a:r>
            <a:r>
              <a:rPr lang="en-US" baseline="0" dirty="0"/>
              <a:t>counts the number of cells in a range that have numbers in them.</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6</a:t>
            </a:fld>
            <a:endParaRPr lang="en-US" dirty="0"/>
          </a:p>
        </p:txBody>
      </p:sp>
    </p:spTree>
    <p:extLst>
      <p:ext uri="{BB962C8B-B14F-4D97-AF65-F5344CB8AC3E}">
        <p14:creationId xmlns:p14="http://schemas.microsoft.com/office/powerpoint/2010/main" val="420895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table on this slide shows the </a:t>
            </a:r>
            <a:r>
              <a:rPr lang="en-US" b="1" i="1" dirty="0"/>
              <a:t>comparison operators </a:t>
            </a:r>
            <a:r>
              <a:rPr lang="en-US" dirty="0"/>
              <a:t>used by Excel</a:t>
            </a:r>
            <a:r>
              <a:rPr lang="en-US" baseline="0" dirty="0"/>
              <a:t> in the IF Function. A comparison operator compares two values and returns either TRUE or FALSE. You can test to see if two values are equal to each other, if the first is greater than the second, if the first is less than the second, if the first is greater than or equal to the second, if the first is less than or equal to the second, or if the two values are not equal to each other.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7</a:t>
            </a:fld>
            <a:endParaRPr lang="en-US" dirty="0"/>
          </a:p>
        </p:txBody>
      </p:sp>
    </p:spTree>
    <p:extLst>
      <p:ext uri="{BB962C8B-B14F-4D97-AF65-F5344CB8AC3E}">
        <p14:creationId xmlns:p14="http://schemas.microsoft.com/office/powerpoint/2010/main" val="1859261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mn-lt"/>
                <a:ea typeface="+mn-ea"/>
                <a:cs typeface="+mn-cs"/>
              </a:rPr>
              <a:t>A </a:t>
            </a:r>
            <a:r>
              <a:rPr lang="en-US" sz="1200" b="1" i="1" u="none" strike="noStrike" kern="1200" baseline="0" dirty="0">
                <a:solidFill>
                  <a:schemeClr val="tx1"/>
                </a:solidFill>
                <a:latin typeface="+mn-lt"/>
                <a:ea typeface="+mn-ea"/>
                <a:cs typeface="+mn-cs"/>
              </a:rPr>
              <a:t>logical function </a:t>
            </a:r>
            <a:r>
              <a:rPr lang="en-US" sz="1200" b="0" i="0" u="none" strike="noStrike" kern="1200" baseline="0" dirty="0">
                <a:solidFill>
                  <a:schemeClr val="tx1"/>
                </a:solidFill>
                <a:latin typeface="+mn-lt"/>
                <a:ea typeface="+mn-ea"/>
                <a:cs typeface="+mn-cs"/>
              </a:rPr>
              <a:t>applies a logical test to determine whether a specific condition is met. A </a:t>
            </a:r>
            <a:r>
              <a:rPr lang="en-US" sz="1200" b="1" i="1" u="none" strike="noStrike" kern="1200" baseline="0" dirty="0">
                <a:solidFill>
                  <a:schemeClr val="tx1"/>
                </a:solidFill>
                <a:latin typeface="+mn-lt"/>
                <a:ea typeface="+mn-ea"/>
                <a:cs typeface="+mn-cs"/>
              </a:rPr>
              <a:t>logical test </a:t>
            </a:r>
            <a:r>
              <a:rPr lang="en-US" sz="1200" b="0" i="0" u="none" strike="noStrike" kern="1200" baseline="0" dirty="0">
                <a:solidFill>
                  <a:schemeClr val="tx1"/>
                </a:solidFill>
                <a:latin typeface="+mn-lt"/>
                <a:ea typeface="+mn-ea"/>
                <a:cs typeface="+mn-cs"/>
              </a:rPr>
              <a:t>is any value or expression that can be evaluated as TRUE or FALSE, and </a:t>
            </a:r>
            <a:r>
              <a:rPr lang="en-US" sz="1200" b="1" i="1" u="none" strike="noStrike" kern="1200" baseline="0" dirty="0">
                <a:solidFill>
                  <a:schemeClr val="tx1"/>
                </a:solidFill>
                <a:latin typeface="+mn-lt"/>
                <a:ea typeface="+mn-ea"/>
                <a:cs typeface="+mn-cs"/>
              </a:rPr>
              <a:t>Criteria</a:t>
            </a:r>
            <a:r>
              <a:rPr lang="en-US" sz="1200" b="0" i="0" u="none" strike="noStrike" kern="1200" baseline="0" dirty="0">
                <a:solidFill>
                  <a:schemeClr val="tx1"/>
                </a:solidFill>
                <a:latin typeface="+mn-lt"/>
                <a:ea typeface="+mn-ea"/>
                <a:cs typeface="+mn-cs"/>
              </a:rPr>
              <a:t> are the conditions specified in the logical test. The </a:t>
            </a:r>
            <a:r>
              <a:rPr lang="en-US" sz="1200" b="1" i="1" u="none" strike="noStrike" kern="1200" baseline="0" dirty="0">
                <a:solidFill>
                  <a:schemeClr val="tx1"/>
                </a:solidFill>
                <a:latin typeface="+mn-lt"/>
                <a:ea typeface="+mn-ea"/>
                <a:cs typeface="+mn-cs"/>
              </a:rPr>
              <a:t>IF function </a:t>
            </a:r>
            <a:r>
              <a:rPr lang="en-US" sz="1200" b="0" i="0" u="none" strike="noStrike" kern="1200" baseline="0" dirty="0">
                <a:solidFill>
                  <a:schemeClr val="tx1"/>
                </a:solidFill>
                <a:latin typeface="+mn-lt"/>
                <a:ea typeface="+mn-ea"/>
                <a:cs typeface="+mn-cs"/>
              </a:rPr>
              <a:t>is a logical function that checks whether criteria are met and then returns one value when the condition is TRUE and another value when the condition is FALSE.</a:t>
            </a:r>
            <a:endParaRPr lang="en-US" i="0"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8</a:t>
            </a:fld>
            <a:endParaRPr lang="en-US" dirty="0"/>
          </a:p>
        </p:txBody>
      </p:sp>
    </p:spTree>
    <p:extLst>
      <p:ext uri="{BB962C8B-B14F-4D97-AF65-F5344CB8AC3E}">
        <p14:creationId xmlns:p14="http://schemas.microsoft.com/office/powerpoint/2010/main" val="1534908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that column G is made up of calls to</a:t>
            </a:r>
            <a:r>
              <a:rPr lang="en-US" baseline="0" dirty="0"/>
              <a:t> the IF function. The value displayed depends upon the value stored in column B. If the value in cell B10 is greater than 25(TRUE), the “Check new supplier” message displays, and if the value is not greater than 25(FALSE), the “Cost OK” message is displayed.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9</a:t>
            </a:fld>
            <a:endParaRPr lang="en-US" dirty="0"/>
          </a:p>
        </p:txBody>
      </p:sp>
    </p:spTree>
    <p:extLst>
      <p:ext uri="{BB962C8B-B14F-4D97-AF65-F5344CB8AC3E}">
        <p14:creationId xmlns:p14="http://schemas.microsoft.com/office/powerpoint/2010/main" val="2230603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37832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99391214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2"/>
            <a:ext cx="9144000" cy="6858000"/>
          </a:xfrm>
          <a:prstGeom prst="rect">
            <a:avLst/>
          </a:prstGeom>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5" name="Footer Placeholder 4"/>
          <p:cNvSpPr>
            <a:spLocks noGrp="1"/>
          </p:cNvSpPr>
          <p:nvPr>
            <p:ph type="ftr" sz="quarter" idx="11"/>
          </p:nvPr>
        </p:nvSpPr>
        <p:spPr>
          <a:xfrm>
            <a:off x="3124200" y="6553200"/>
            <a:ext cx="2895600" cy="304800"/>
          </a:xfrm>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a:xfrm>
            <a:off x="7010400" y="6553200"/>
            <a:ext cx="2133600" cy="300613"/>
          </a:xfrm>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947405663"/>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409124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1"/>
            <a:ext cx="8382000" cy="1066800"/>
          </a:xfrm>
        </p:spPr>
        <p:txBody>
          <a:bodyPr anchor="ct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155712789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351326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8" name="Footer Placeholder 7"/>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9" name="Slide Number Placeholder 8"/>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5636711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4" name="Footer Placeholder 3"/>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a:t>
            </a:r>
            <a:r>
              <a:rPr lang="en-US" dirty="0">
                <a:solidFill>
                  <a:schemeClr val="tx1"/>
                </a:solidFill>
              </a:rPr>
              <a:t>.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4454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3" name="Footer Placeholder 2"/>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4" name="Slide Number Placeholder 3"/>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278683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90750887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AB8FF0-2D2B-485A-94D9-7E6389CC52E9}"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58987855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934" y="6629400"/>
            <a:ext cx="21336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fld id="{21AB8FF0-2D2B-485A-94D9-7E6389CC52E9}" type="datetimeFigureOut">
              <a:rPr lang="en-US" smtClean="0"/>
              <a:pPr/>
              <a:t>3/5/2016</a:t>
            </a:fld>
            <a:endParaRPr lang="en-US" dirty="0"/>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222609235"/>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aramond" pitchFamily="18" charset="0"/>
          <a:ea typeface="+mn-ea"/>
          <a:cs typeface="+mn-cs"/>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Garamond" pitchFamily="18" charset="0"/>
          <a:ea typeface="+mn-ea"/>
          <a:cs typeface="+mn-cs"/>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Garamond" pitchFamily="18" charset="0"/>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Garamond" pitchFamily="18" charset="0"/>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Skills for Success </a:t>
            </a:r>
            <a:br>
              <a:rPr lang="en-US" dirty="0"/>
            </a:br>
            <a:r>
              <a:rPr lang="en-US" dirty="0"/>
              <a:t>with Microsoft Office 2016 Volume 1</a:t>
            </a:r>
          </a:p>
        </p:txBody>
      </p:sp>
      <p:sp>
        <p:nvSpPr>
          <p:cNvPr id="5"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6" name="TextBox 5"/>
          <p:cNvSpPr txBox="1"/>
          <p:nvPr/>
        </p:nvSpPr>
        <p:spPr>
          <a:xfrm>
            <a:off x="4191000" y="2133600"/>
            <a:ext cx="4648200" cy="3570208"/>
          </a:xfrm>
          <a:prstGeom prst="rect">
            <a:avLst/>
          </a:prstGeom>
          <a:noFill/>
        </p:spPr>
        <p:txBody>
          <a:bodyPr wrap="square" rtlCol="0">
            <a:spAutoFit/>
          </a:bodyPr>
          <a:lstStyle/>
          <a:p>
            <a:pPr lvl="0">
              <a:defRPr/>
            </a:pPr>
            <a:r>
              <a:rPr lang="en-US" sz="2400" b="1" dirty="0">
                <a:solidFill>
                  <a:prstClr val="black"/>
                </a:solidFill>
                <a:cs typeface="Arial" pitchFamily="34" charset="0"/>
              </a:rPr>
              <a:t>by </a:t>
            </a:r>
            <a:r>
              <a:rPr lang="en-US" sz="2400" b="1" dirty="0">
                <a:solidFill>
                  <a:prstClr val="black"/>
                </a:solidFill>
              </a:rPr>
              <a:t>Margo Chaney Adkins, Catherine Hain, Lisa Hawkins, and Stephanie </a:t>
            </a:r>
            <a:r>
              <a:rPr lang="en-US" sz="2400" b="1" dirty="0" err="1">
                <a:solidFill>
                  <a:prstClr val="black"/>
                </a:solidFill>
              </a:rPr>
              <a:t>Murre</a:t>
            </a:r>
            <a:r>
              <a:rPr lang="en-US" sz="2400" b="1" dirty="0">
                <a:solidFill>
                  <a:prstClr val="black"/>
                </a:solidFill>
              </a:rPr>
              <a:t> Wolf</a:t>
            </a:r>
          </a:p>
          <a:p>
            <a:endParaRPr lang="en-US" sz="2800" b="1" dirty="0">
              <a:latin typeface="+mj-lt"/>
              <a:cs typeface="Arial" pitchFamily="34" charset="0"/>
            </a:endParaRPr>
          </a:p>
          <a:p>
            <a:endParaRPr lang="en-US" b="1" dirty="0">
              <a:latin typeface="Arial" pitchFamily="34" charset="0"/>
              <a:cs typeface="Arial" pitchFamily="34" charset="0"/>
            </a:endParaRPr>
          </a:p>
          <a:p>
            <a:r>
              <a:rPr lang="en-US" sz="3600" b="1" dirty="0">
                <a:latin typeface="Garamond" pitchFamily="18" charset="0"/>
                <a:cs typeface="Arial" pitchFamily="34" charset="0"/>
              </a:rPr>
              <a:t>Excel Chapter 4</a:t>
            </a:r>
          </a:p>
          <a:p>
            <a:r>
              <a:rPr lang="en-US" sz="3600" b="1" dirty="0">
                <a:latin typeface="Garamond" pitchFamily="18" charset="0"/>
                <a:cs typeface="Arial" pitchFamily="34" charset="0"/>
              </a:rPr>
              <a:t>More Functions and Excel Tables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133600"/>
            <a:ext cx="3955656" cy="3200400"/>
          </a:xfrm>
          <a:prstGeom prst="rect">
            <a:avLst/>
          </a:prstGeom>
        </p:spPr>
      </p:pic>
    </p:spTree>
    <p:extLst>
      <p:ext uri="{BB962C8B-B14F-4D97-AF65-F5344CB8AC3E}">
        <p14:creationId xmlns:p14="http://schemas.microsoft.com/office/powerpoint/2010/main" val="336366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81521"/>
            <a:ext cx="7924800" cy="1066800"/>
          </a:xfrm>
        </p:spPr>
        <p:txBody>
          <a:bodyPr>
            <a:normAutofit fontScale="90000"/>
          </a:bodyPr>
          <a:lstStyle/>
          <a:p>
            <a:br>
              <a:rPr lang="en-US" dirty="0"/>
            </a:br>
            <a:r>
              <a:rPr lang="en-US" dirty="0"/>
              <a:t>Skill 3: Move Functions, Add Borders, and Rotate Text</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828800"/>
            <a:ext cx="7214504" cy="40690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fontScale="90000"/>
          </a:bodyPr>
          <a:lstStyle/>
          <a:p>
            <a:br>
              <a:rPr lang="en-US" dirty="0"/>
            </a:br>
            <a:r>
              <a:rPr lang="en-US" dirty="0"/>
              <a:t>Skill 3: Move Functions, Add Borders, and Rotate Text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828800"/>
            <a:ext cx="7214504" cy="4069080"/>
          </a:xfrm>
          <a:prstGeom prst="rect">
            <a:avLst/>
          </a:prstGeom>
        </p:spPr>
      </p:pic>
    </p:spTree>
    <p:extLst>
      <p:ext uri="{BB962C8B-B14F-4D97-AF65-F5344CB8AC3E}">
        <p14:creationId xmlns:p14="http://schemas.microsoft.com/office/powerpoint/2010/main" val="1860652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7924800" cy="1066800"/>
          </a:xfrm>
        </p:spPr>
        <p:txBody>
          <a:bodyPr>
            <a:normAutofit fontScale="90000"/>
          </a:bodyPr>
          <a:lstStyle/>
          <a:p>
            <a:br>
              <a:rPr lang="en-US" dirty="0"/>
            </a:br>
            <a:r>
              <a:rPr lang="en-US" dirty="0"/>
              <a:t>Skill 3: Move Functions, Add Borders, and Rotate Text (cont.)</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752600"/>
            <a:ext cx="7214504" cy="4069080"/>
          </a:xfrm>
          <a:prstGeom prst="rect">
            <a:avLst/>
          </a:prstGeom>
        </p:spPr>
      </p:pic>
    </p:spTree>
    <p:extLst>
      <p:ext uri="{BB962C8B-B14F-4D97-AF65-F5344CB8AC3E}">
        <p14:creationId xmlns:p14="http://schemas.microsoft.com/office/powerpoint/2010/main" val="2942206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924800" cy="1066800"/>
          </a:xfrm>
        </p:spPr>
        <p:txBody>
          <a:bodyPr>
            <a:normAutofit fontScale="90000"/>
          </a:bodyPr>
          <a:lstStyle/>
          <a:p>
            <a:br>
              <a:rPr lang="en-US" dirty="0"/>
            </a:br>
            <a:r>
              <a:rPr lang="en-US" dirty="0"/>
              <a:t>Skill 3: Move Functions, Add Borders, and Rotate Text (cont.)</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948" y="1752600"/>
            <a:ext cx="7214504" cy="4069080"/>
          </a:xfrm>
          <a:prstGeom prst="rect">
            <a:avLst/>
          </a:prstGeom>
        </p:spPr>
      </p:pic>
    </p:spTree>
    <p:extLst>
      <p:ext uri="{BB962C8B-B14F-4D97-AF65-F5344CB8AC3E}">
        <p14:creationId xmlns:p14="http://schemas.microsoft.com/office/powerpoint/2010/main" val="4256535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fontScale="90000"/>
          </a:bodyPr>
          <a:lstStyle/>
          <a:p>
            <a:br>
              <a:rPr lang="en-US" dirty="0"/>
            </a:br>
            <a:r>
              <a:rPr lang="en-US" dirty="0"/>
              <a:t>Skill 4: Apply Conditional Formatting</a:t>
            </a:r>
            <a:br>
              <a:rPr lang="en-US"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mp:transition xmlns:mp="http://schemas.microsoft.com/office/mac/powerpoint/2008/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153400" cy="1066800"/>
          </a:xfrm>
        </p:spPr>
        <p:txBody>
          <a:bodyPr>
            <a:noAutofit/>
          </a:bodyPr>
          <a:lstStyle/>
          <a:p>
            <a:br>
              <a:rPr lang="en-US" sz="3600" dirty="0"/>
            </a:br>
            <a:r>
              <a:rPr lang="en-US" sz="3200" dirty="0"/>
              <a:t>Skill 4: Apply Conditional Formatting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48" y="1676400"/>
            <a:ext cx="7214504" cy="4069080"/>
          </a:xfrm>
          <a:prstGeom prst="rect">
            <a:avLst/>
          </a:prstGeom>
        </p:spPr>
      </p:pic>
    </p:spTree>
    <p:extLst>
      <p:ext uri="{BB962C8B-B14F-4D97-AF65-F5344CB8AC3E}">
        <p14:creationId xmlns:p14="http://schemas.microsoft.com/office/powerpoint/2010/main" val="176965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mp:transition xmlns:mp="http://schemas.microsoft.com/office/mac/powerpoint/2008/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Autofit/>
          </a:bodyPr>
          <a:lstStyle/>
          <a:p>
            <a:br>
              <a:rPr lang="en-US" sz="3600" dirty="0"/>
            </a:br>
            <a:r>
              <a:rPr lang="en-US" sz="3200" dirty="0"/>
              <a:t>Skill 4: Apply Conditional Formatting (cont.)</a:t>
            </a:r>
            <a:br>
              <a:rPr lang="en-US" sz="3200" dirty="0"/>
            </a:br>
            <a:endParaRPr lang="en-US" sz="3200"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extLst>
      <p:ext uri="{BB962C8B-B14F-4D97-AF65-F5344CB8AC3E}">
        <p14:creationId xmlns:p14="http://schemas.microsoft.com/office/powerpoint/2010/main" val="176965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mp:transition xmlns:mp="http://schemas.microsoft.com/office/mac/powerpoint/2008/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rmAutofit/>
          </a:bodyPr>
          <a:lstStyle/>
          <a:p>
            <a:r>
              <a:rPr lang="en-US" dirty="0"/>
              <a:t>Skill 5: Insert Sparklines</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447800"/>
            <a:ext cx="7214504" cy="40690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rmAutofit/>
          </a:bodyPr>
          <a:lstStyle/>
          <a:p>
            <a:r>
              <a:rPr lang="en-US" dirty="0"/>
              <a:t>Skill 5: Insert Sparklines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524000"/>
            <a:ext cx="7214504" cy="4069080"/>
          </a:xfrm>
          <a:prstGeom prst="rect">
            <a:avLst/>
          </a:prstGeom>
        </p:spPr>
      </p:pic>
    </p:spTree>
    <p:extLst>
      <p:ext uri="{BB962C8B-B14F-4D97-AF65-F5344CB8AC3E}">
        <p14:creationId xmlns:p14="http://schemas.microsoft.com/office/powerpoint/2010/main" val="3045355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rmAutofit/>
          </a:bodyPr>
          <a:lstStyle/>
          <a:p>
            <a:r>
              <a:rPr lang="en-US" dirty="0"/>
              <a:t>Skill 5: Insert Sparklines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76400"/>
            <a:ext cx="7214504" cy="4069080"/>
          </a:xfrm>
          <a:prstGeom prst="rect">
            <a:avLst/>
          </a:prstGeom>
        </p:spPr>
      </p:pic>
    </p:spTree>
    <p:extLst>
      <p:ext uri="{BB962C8B-B14F-4D97-AF65-F5344CB8AC3E}">
        <p14:creationId xmlns:p14="http://schemas.microsoft.com/office/powerpoint/2010/main" val="3045355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04800"/>
            <a:ext cx="7924800" cy="1066800"/>
          </a:xfrm>
        </p:spPr>
        <p:txBody>
          <a:bodyPr/>
          <a:lstStyle/>
          <a:p>
            <a:r>
              <a:rPr lang="en-US" dirty="0"/>
              <a:t>Skills</a:t>
            </a:r>
          </a:p>
        </p:txBody>
      </p:sp>
      <p:sp>
        <p:nvSpPr>
          <p:cNvPr id="8" name="Content Placeholder 7"/>
          <p:cNvSpPr>
            <a:spLocks noGrp="1"/>
          </p:cNvSpPr>
          <p:nvPr>
            <p:ph idx="1"/>
          </p:nvPr>
        </p:nvSpPr>
        <p:spPr>
          <a:xfrm>
            <a:off x="304800" y="1600200"/>
            <a:ext cx="8534400" cy="4038600"/>
          </a:xfrm>
        </p:spPr>
        <p:txBody>
          <a:bodyPr>
            <a:normAutofit fontScale="85000" lnSpcReduction="10000"/>
          </a:bodyPr>
          <a:lstStyle/>
          <a:p>
            <a:pPr>
              <a:spcAft>
                <a:spcPts val="1200"/>
              </a:spcAft>
            </a:pPr>
            <a:r>
              <a:rPr lang="en-US" sz="3600" b="1" dirty="0"/>
              <a:t>Insert the TODAY, NOW, and COUNT functions</a:t>
            </a:r>
          </a:p>
          <a:p>
            <a:pPr>
              <a:spcAft>
                <a:spcPts val="1200"/>
              </a:spcAft>
            </a:pPr>
            <a:r>
              <a:rPr lang="en-US" sz="3600" b="1" dirty="0"/>
              <a:t>Insert the IF function</a:t>
            </a:r>
          </a:p>
          <a:p>
            <a:pPr>
              <a:spcAft>
                <a:spcPts val="1200"/>
              </a:spcAft>
            </a:pPr>
            <a:r>
              <a:rPr lang="en-US" sz="3600" b="1" dirty="0"/>
              <a:t>Move Functions, Add Borders, and Rotate Text</a:t>
            </a:r>
          </a:p>
          <a:p>
            <a:pPr>
              <a:spcAft>
                <a:spcPts val="1200"/>
              </a:spcAft>
            </a:pPr>
            <a:r>
              <a:rPr lang="en-US" sz="3600" b="1" dirty="0"/>
              <a:t>Apply Conditional Formatting</a:t>
            </a:r>
          </a:p>
          <a:p>
            <a:pPr>
              <a:spcAft>
                <a:spcPts val="1200"/>
              </a:spcAft>
            </a:pPr>
            <a:r>
              <a:rPr lang="en-US" sz="3600" b="1" dirty="0"/>
              <a:t>Insert Sparklines</a:t>
            </a:r>
          </a:p>
          <a:p>
            <a:pPr>
              <a:buNone/>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3" name="Slide Number Placeholder 2"/>
          <p:cNvSpPr>
            <a:spLocks noGrp="1"/>
          </p:cNvSpPr>
          <p:nvPr>
            <p:ph type="sldNum" sz="quarter" idx="12"/>
          </p:nvPr>
        </p:nvSpPr>
        <p:spPr/>
        <p:txBody>
          <a:bodyPr/>
          <a:lstStyle/>
          <a:p>
            <a:fld id="{97F33F24-5111-4524-9375-24241E4B6E0C}" type="slidenum">
              <a:rPr lang="en-US" smtClean="0"/>
              <a:pPr/>
              <a:t>2</a:t>
            </a:fld>
            <a:endParaRPr lang="en-US" dirty="0"/>
          </a:p>
        </p:txBody>
      </p:sp>
    </p:spTree>
    <p:extLst>
      <p:ext uri="{BB962C8B-B14F-4D97-AF65-F5344CB8AC3E}">
        <p14:creationId xmlns:p14="http://schemas.microsoft.com/office/powerpoint/2010/main" val="39428234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mp:transition xmlns:mp="http://schemas.microsoft.com/office/mac/powerpoint/2008/mai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rmAutofit/>
          </a:bodyPr>
          <a:lstStyle/>
          <a:p>
            <a:r>
              <a:rPr lang="en-US" dirty="0"/>
              <a:t>Skill 6: Use Find and Replace</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524000"/>
            <a:ext cx="7214504" cy="4069080"/>
          </a:xfrm>
          <a:prstGeom prst="rect">
            <a:avLst/>
          </a:prstGeom>
        </p:spPr>
      </p:pic>
    </p:spTree>
    <p:extLst>
      <p:ext uri="{BB962C8B-B14F-4D97-AF65-F5344CB8AC3E}">
        <p14:creationId xmlns:p14="http://schemas.microsoft.com/office/powerpoint/2010/main" val="1910742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mv="urn:schemas-microsoft-com:mac:vml" xmlns="">
      <mp:transition xmlns:mp="http://schemas.microsoft.com/office/mac/powerpoint/2008/mai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rmAutofit fontScale="90000"/>
          </a:bodyPr>
          <a:lstStyle/>
          <a:p>
            <a:r>
              <a:rPr lang="en-US" dirty="0"/>
              <a:t>Skill 6: Use Find and Replace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21</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4748" y="1676400"/>
            <a:ext cx="7214504" cy="4069080"/>
          </a:xfr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mv="urn:schemas-microsoft-com:mac:vml" xmlns="">
      <mp:transition xmlns:mp="http://schemas.microsoft.com/office/mac/powerpoint/2008/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rmAutofit fontScale="90000"/>
          </a:bodyPr>
          <a:lstStyle/>
          <a:p>
            <a:r>
              <a:rPr lang="en-US" dirty="0"/>
              <a:t>Skill 6: Use Find and Replace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extLst>
      <p:ext uri="{BB962C8B-B14F-4D97-AF65-F5344CB8AC3E}">
        <p14:creationId xmlns:p14="http://schemas.microsoft.com/office/powerpoint/2010/main" val="1910742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mv="urn:schemas-microsoft-com:mac:vml" xmlns="">
      <mp:transition xmlns:mp="http://schemas.microsoft.com/office/mac/powerpoint/2008/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normAutofit fontScale="90000"/>
          </a:bodyPr>
          <a:lstStyle/>
          <a:p>
            <a:r>
              <a:rPr lang="en-US" dirty="0"/>
              <a:t>Skill 6: Use Find and Replace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600200"/>
            <a:ext cx="7214504" cy="4069080"/>
          </a:xfrm>
          <a:prstGeom prst="rect">
            <a:avLst/>
          </a:prstGeom>
        </p:spPr>
      </p:pic>
    </p:spTree>
    <p:extLst>
      <p:ext uri="{BB962C8B-B14F-4D97-AF65-F5344CB8AC3E}">
        <p14:creationId xmlns:p14="http://schemas.microsoft.com/office/powerpoint/2010/main" val="1910742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mv="urn:schemas-microsoft-com:mac:vml" xmlns="">
      <mp:transition xmlns:mp="http://schemas.microsoft.com/office/mac/powerpoint/2008/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dirty="0"/>
              <a:t>Skill 7: Freeze and Unfreeze Panes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600200"/>
            <a:ext cx="7214504" cy="4069080"/>
          </a:xfrm>
          <a:prstGeom prst="rect">
            <a:avLst/>
          </a:prstGeom>
        </p:spPr>
      </p:pic>
    </p:spTree>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sz="3600" dirty="0"/>
              <a:t>Skill 7: Freeze and Unfreeze Panes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600200"/>
            <a:ext cx="7214504" cy="4069080"/>
          </a:xfrm>
          <a:prstGeom prst="rect">
            <a:avLst/>
          </a:prstGeom>
        </p:spPr>
      </p:pic>
    </p:spTree>
    <p:extLst>
      <p:ext uri="{BB962C8B-B14F-4D97-AF65-F5344CB8AC3E}">
        <p14:creationId xmlns:p14="http://schemas.microsoft.com/office/powerpoint/2010/main" val="2892365457"/>
      </p:ext>
    </p:extLst>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sz="3600" dirty="0"/>
              <a:t>Skill 7: Freeze and Unfreeze Panes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524000"/>
            <a:ext cx="7214504" cy="4069080"/>
          </a:xfrm>
          <a:prstGeom prst="rect">
            <a:avLst/>
          </a:prstGeom>
        </p:spPr>
      </p:pic>
    </p:spTree>
    <p:extLst>
      <p:ext uri="{BB962C8B-B14F-4D97-AF65-F5344CB8AC3E}">
        <p14:creationId xmlns:p14="http://schemas.microsoft.com/office/powerpoint/2010/main" val="2892365457"/>
      </p:ext>
    </p:extLst>
  </p:cSld>
  <p:clrMapOvr>
    <a:masterClrMapping/>
  </p:clrMapOvr>
  <p:transition spd="slow">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sz="3600" dirty="0"/>
              <a:t>Skill 7: Freeze and Unfreeze Panes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524000"/>
            <a:ext cx="7214504" cy="4069080"/>
          </a:xfrm>
          <a:prstGeom prst="rect">
            <a:avLst/>
          </a:prstGeom>
        </p:spPr>
      </p:pic>
    </p:spTree>
    <p:extLst>
      <p:ext uri="{BB962C8B-B14F-4D97-AF65-F5344CB8AC3E}">
        <p14:creationId xmlns:p14="http://schemas.microsoft.com/office/powerpoint/2010/main" val="2892365457"/>
      </p:ext>
    </p:extLst>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r>
              <a:rPr lang="en-US" sz="3200" dirty="0"/>
              <a:t>Skill 8: Create and Sort Excel Tables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600200"/>
            <a:ext cx="7214504" cy="4069080"/>
          </a:xfrm>
          <a:prstGeom prst="rect">
            <a:avLst/>
          </a:prstGeom>
        </p:spPr>
      </p:pic>
    </p:spTree>
    <p:extLst>
      <p:ext uri="{BB962C8B-B14F-4D97-AF65-F5344CB8AC3E}">
        <p14:creationId xmlns:p14="http://schemas.microsoft.com/office/powerpoint/2010/main" val="475585633"/>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255" y="603588"/>
            <a:ext cx="7908909" cy="1129228"/>
          </a:xfrm>
        </p:spPr>
        <p:txBody>
          <a:bodyPr>
            <a:noAutofit/>
          </a:bodyPr>
          <a:lstStyle/>
          <a:p>
            <a:r>
              <a:rPr lang="en-US" sz="4000" dirty="0"/>
              <a:t>Skill 8: Create and Sort Excel Tables (cont.)</a:t>
            </a:r>
          </a:p>
        </p:txBody>
      </p:sp>
      <p:sp>
        <p:nvSpPr>
          <p:cNvPr id="4" name="Footer Placeholder 3"/>
          <p:cNvSpPr>
            <a:spLocks noGrp="1"/>
          </p:cNvSpPr>
          <p:nvPr>
            <p:ph type="ftr" sz="quarter" idx="11"/>
          </p:nvPr>
        </p:nvSpPr>
        <p:spPr>
          <a:xfrm>
            <a:off x="4038600" y="6492874"/>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457" y="1828800"/>
            <a:ext cx="7214504" cy="4069080"/>
          </a:xfrm>
          <a:prstGeom prst="rect">
            <a:avLst/>
          </a:prstGeom>
        </p:spPr>
      </p:pic>
    </p:spTree>
    <p:extLst>
      <p:ext uri="{BB962C8B-B14F-4D97-AF65-F5344CB8AC3E}">
        <p14:creationId xmlns:p14="http://schemas.microsoft.com/office/powerpoint/2010/main" val="3266270222"/>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04800"/>
            <a:ext cx="7924800" cy="1066800"/>
          </a:xfrm>
        </p:spPr>
        <p:txBody>
          <a:bodyPr/>
          <a:lstStyle/>
          <a:p>
            <a:r>
              <a:rPr lang="en-US" dirty="0"/>
              <a:t>Skills (cont.)</a:t>
            </a:r>
          </a:p>
        </p:txBody>
      </p:sp>
      <p:sp>
        <p:nvSpPr>
          <p:cNvPr id="8" name="Content Placeholder 7"/>
          <p:cNvSpPr>
            <a:spLocks noGrp="1"/>
          </p:cNvSpPr>
          <p:nvPr>
            <p:ph idx="1"/>
          </p:nvPr>
        </p:nvSpPr>
        <p:spPr>
          <a:xfrm>
            <a:off x="304800" y="1600200"/>
            <a:ext cx="8534400" cy="4038600"/>
          </a:xfrm>
        </p:spPr>
        <p:txBody>
          <a:bodyPr>
            <a:normAutofit lnSpcReduction="10000"/>
          </a:bodyPr>
          <a:lstStyle/>
          <a:p>
            <a:pPr>
              <a:lnSpc>
                <a:spcPct val="90000"/>
              </a:lnSpc>
              <a:spcAft>
                <a:spcPts val="1200"/>
              </a:spcAft>
            </a:pPr>
            <a:r>
              <a:rPr lang="en-US" sz="3600" b="1" dirty="0"/>
              <a:t>Use Find and Replace</a:t>
            </a:r>
          </a:p>
          <a:p>
            <a:pPr>
              <a:lnSpc>
                <a:spcPct val="90000"/>
              </a:lnSpc>
              <a:spcAft>
                <a:spcPts val="1200"/>
              </a:spcAft>
            </a:pPr>
            <a:r>
              <a:rPr lang="en-US" sz="3600" b="1" dirty="0"/>
              <a:t>Freeze and Unfreeze Panes</a:t>
            </a:r>
          </a:p>
          <a:p>
            <a:pPr>
              <a:lnSpc>
                <a:spcPct val="90000"/>
              </a:lnSpc>
              <a:spcAft>
                <a:spcPts val="1200"/>
              </a:spcAft>
            </a:pPr>
            <a:r>
              <a:rPr lang="en-US" sz="3600" b="1" dirty="0"/>
              <a:t>Create and Sort Excel Tables</a:t>
            </a:r>
          </a:p>
          <a:p>
            <a:pPr>
              <a:lnSpc>
                <a:spcPct val="90000"/>
              </a:lnSpc>
              <a:spcAft>
                <a:spcPts val="1200"/>
              </a:spcAft>
            </a:pPr>
            <a:r>
              <a:rPr lang="en-US" sz="3600" b="1" dirty="0"/>
              <a:t>Filter Excel Tables</a:t>
            </a:r>
          </a:p>
          <a:p>
            <a:pPr>
              <a:lnSpc>
                <a:spcPct val="90000"/>
              </a:lnSpc>
              <a:spcAft>
                <a:spcPts val="1200"/>
              </a:spcAft>
            </a:pPr>
            <a:r>
              <a:rPr lang="en-US" sz="3600" b="1" dirty="0"/>
              <a:t>Convert Tables to Ranges and Adjust Worksheet Print Settings</a:t>
            </a:r>
          </a:p>
          <a:p>
            <a:pPr>
              <a:buNone/>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3" name="Slide Number Placeholder 2"/>
          <p:cNvSpPr>
            <a:spLocks noGrp="1"/>
          </p:cNvSpPr>
          <p:nvPr>
            <p:ph type="sldNum" sz="quarter" idx="12"/>
          </p:nvPr>
        </p:nvSpPr>
        <p:spPr/>
        <p:txBody>
          <a:bodyPr/>
          <a:lstStyle/>
          <a:p>
            <a:fld id="{97F33F24-5111-4524-9375-24241E4B6E0C}" type="slidenum">
              <a:rPr lang="en-US" smtClean="0"/>
              <a:pPr/>
              <a:t>3</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mp:transition xmlns:mp="http://schemas.microsoft.com/office/mac/powerpoint/2008/mai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52390"/>
            <a:ext cx="7908909" cy="1129228"/>
          </a:xfrm>
        </p:spPr>
        <p:txBody>
          <a:bodyPr>
            <a:normAutofit fontScale="90000"/>
          </a:bodyPr>
          <a:lstStyle/>
          <a:p>
            <a:r>
              <a:rPr lang="en-US" dirty="0"/>
              <a:t>Skill 8: Create and Sort Excel Tables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02" y="1828800"/>
            <a:ext cx="7214504" cy="4069080"/>
          </a:xfrm>
          <a:prstGeom prst="rect">
            <a:avLst/>
          </a:prstGeom>
        </p:spPr>
      </p:pic>
    </p:spTree>
    <p:extLst>
      <p:ext uri="{BB962C8B-B14F-4D97-AF65-F5344CB8AC3E}">
        <p14:creationId xmlns:p14="http://schemas.microsoft.com/office/powerpoint/2010/main" val="3266270222"/>
      </p:ext>
    </p:extLst>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16474"/>
            <a:ext cx="7908909" cy="1129228"/>
          </a:xfrm>
        </p:spPr>
        <p:txBody>
          <a:bodyPr>
            <a:normAutofit fontScale="90000"/>
          </a:bodyPr>
          <a:lstStyle/>
          <a:p>
            <a:r>
              <a:rPr lang="en-US" dirty="0"/>
              <a:t>Skill 8: Create and Sort Excel Tables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645702"/>
            <a:ext cx="7214504" cy="4069080"/>
          </a:xfrm>
          <a:prstGeom prst="rect">
            <a:avLst/>
          </a:prstGeom>
        </p:spPr>
      </p:pic>
    </p:spTree>
    <p:extLst>
      <p:ext uri="{BB962C8B-B14F-4D97-AF65-F5344CB8AC3E}">
        <p14:creationId xmlns:p14="http://schemas.microsoft.com/office/powerpoint/2010/main" val="2345420810"/>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dirty="0"/>
              <a:t>Skill 9: Filter Excel Tables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600200"/>
            <a:ext cx="7214504" cy="4069080"/>
          </a:xfrm>
          <a:prstGeom prst="rect">
            <a:avLst/>
          </a:prstGeom>
        </p:spPr>
      </p:pic>
    </p:spTree>
    <p:extLst>
      <p:ext uri="{BB962C8B-B14F-4D97-AF65-F5344CB8AC3E}">
        <p14:creationId xmlns:p14="http://schemas.microsoft.com/office/powerpoint/2010/main" val="3103803232"/>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dirty="0"/>
              <a:t>Skill 9: Filter Excel Tables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33</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6802" y="1524000"/>
            <a:ext cx="7214504" cy="4069080"/>
          </a:xfrm>
        </p:spPr>
      </p:pic>
    </p:spTree>
    <p:extLst>
      <p:ext uri="{BB962C8B-B14F-4D97-AF65-F5344CB8AC3E}">
        <p14:creationId xmlns:p14="http://schemas.microsoft.com/office/powerpoint/2010/main" val="2413503107"/>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dirty="0"/>
              <a:t>Skill 9: Filter Data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34</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6802" y="1524000"/>
            <a:ext cx="7214504" cy="4069080"/>
          </a:xfrm>
        </p:spPr>
      </p:pic>
    </p:spTree>
    <p:extLst>
      <p:ext uri="{BB962C8B-B14F-4D97-AF65-F5344CB8AC3E}">
        <p14:creationId xmlns:p14="http://schemas.microsoft.com/office/powerpoint/2010/main" val="2413503107"/>
      </p:ext>
    </p:extLst>
  </p:cSld>
  <p:clrMapOvr>
    <a:masterClrMapping/>
  </p:clrMapOvr>
  <p:transition spd="slow">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7908909" cy="1129228"/>
          </a:xfrm>
        </p:spPr>
        <p:txBody>
          <a:bodyPr>
            <a:noAutofit/>
          </a:bodyPr>
          <a:lstStyle/>
          <a:p>
            <a:r>
              <a:rPr lang="en-US" sz="3200" dirty="0"/>
              <a:t>Skill 10: Convert Tables to Ranges and Adjust Worksheet Print Settings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38828"/>
            <a:ext cx="7214504" cy="4069080"/>
          </a:xfrm>
          <a:prstGeom prst="rect">
            <a:avLst/>
          </a:prstGeom>
        </p:spPr>
      </p:pic>
    </p:spTree>
    <p:extLst>
      <p:ext uri="{BB962C8B-B14F-4D97-AF65-F5344CB8AC3E}">
        <p14:creationId xmlns:p14="http://schemas.microsoft.com/office/powerpoint/2010/main" val="3616401559"/>
      </p:ext>
    </p:extLst>
  </p:cSld>
  <p:clrMapOvr>
    <a:masterClrMapping/>
  </p:clrMapOvr>
  <p:transition spd="slow">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957" y="638712"/>
            <a:ext cx="7908909" cy="1129228"/>
          </a:xfrm>
        </p:spPr>
        <p:txBody>
          <a:bodyPr>
            <a:noAutofit/>
          </a:bodyPr>
          <a:lstStyle/>
          <a:p>
            <a:r>
              <a:rPr lang="en-US" sz="2800" dirty="0"/>
              <a:t>Skill 10: Convert Tables to Ranges and Adjust Worksheet Print Settings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59" y="1767940"/>
            <a:ext cx="7214504" cy="4069080"/>
          </a:xfrm>
          <a:prstGeom prst="rect">
            <a:avLst/>
          </a:prstGeom>
        </p:spPr>
      </p:pic>
    </p:spTree>
    <p:extLst>
      <p:ext uri="{BB962C8B-B14F-4D97-AF65-F5344CB8AC3E}">
        <p14:creationId xmlns:p14="http://schemas.microsoft.com/office/powerpoint/2010/main" val="2642519615"/>
      </p:ext>
    </p:extLst>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533400"/>
            <a:ext cx="7908909" cy="1129228"/>
          </a:xfrm>
        </p:spPr>
        <p:txBody>
          <a:bodyPr>
            <a:noAutofit/>
          </a:bodyPr>
          <a:lstStyle/>
          <a:p>
            <a:r>
              <a:rPr lang="en-US" sz="2800" dirty="0"/>
              <a:t>Skill 10: Convert Tables to Ranges and Adjust Worksheet Print Settings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828800"/>
            <a:ext cx="7214504" cy="4069080"/>
          </a:xfrm>
          <a:prstGeom prst="rect">
            <a:avLst/>
          </a:prstGeom>
        </p:spPr>
      </p:pic>
    </p:spTree>
    <p:extLst>
      <p:ext uri="{BB962C8B-B14F-4D97-AF65-F5344CB8AC3E}">
        <p14:creationId xmlns:p14="http://schemas.microsoft.com/office/powerpoint/2010/main" val="2642519615"/>
      </p:ext>
    </p:extLst>
  </p:cSld>
  <p:clrMapOvr>
    <a:masterClrMapping/>
  </p:clrMapOvr>
  <p:transition spd="slow">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42705"/>
            <a:ext cx="7908909" cy="1129228"/>
          </a:xfrm>
        </p:spPr>
        <p:txBody>
          <a:bodyPr>
            <a:noAutofit/>
          </a:bodyPr>
          <a:lstStyle/>
          <a:p>
            <a:r>
              <a:rPr lang="en-US" sz="2800" dirty="0"/>
              <a:t>Skill 10: Convert Tables to Ranges and Adjust Worksheet Print Settings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02" y="1700117"/>
            <a:ext cx="7214504" cy="4069080"/>
          </a:xfrm>
          <a:prstGeom prst="rect">
            <a:avLst/>
          </a:prstGeom>
        </p:spPr>
      </p:pic>
    </p:spTree>
    <p:extLst>
      <p:ext uri="{BB962C8B-B14F-4D97-AF65-F5344CB8AC3E}">
        <p14:creationId xmlns:p14="http://schemas.microsoft.com/office/powerpoint/2010/main" val="2642519615"/>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lstStyle/>
          <a:p>
            <a:r>
              <a:rPr lang="en-US" dirty="0"/>
              <a:t>More Skills For Success</a:t>
            </a:r>
          </a:p>
        </p:txBody>
      </p:sp>
      <p:sp>
        <p:nvSpPr>
          <p:cNvPr id="4" name="Footer Placeholder 3"/>
          <p:cNvSpPr>
            <a:spLocks noGrp="1"/>
          </p:cNvSpPr>
          <p:nvPr>
            <p:ph type="ftr" sz="quarter" idx="11"/>
          </p:nvPr>
        </p:nvSpPr>
        <p:spPr>
          <a:xfrm>
            <a:off x="3962398" y="6492240"/>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39</a:t>
            </a:fld>
            <a:endParaRPr lang="en-US" dirty="0"/>
          </a:p>
        </p:txBody>
      </p:sp>
      <p:sp>
        <p:nvSpPr>
          <p:cNvPr id="9" name="Rectangle 8"/>
          <p:cNvSpPr/>
          <p:nvPr/>
        </p:nvSpPr>
        <p:spPr>
          <a:xfrm>
            <a:off x="762000" y="1660822"/>
            <a:ext cx="7543800" cy="2936188"/>
          </a:xfrm>
          <a:prstGeom prst="rect">
            <a:avLst/>
          </a:prstGeom>
        </p:spPr>
        <p:txBody>
          <a:bodyPr wrap="square">
            <a:spAutoFit/>
          </a:bodyPr>
          <a:lstStyle/>
          <a:p>
            <a:pPr>
              <a:lnSpc>
                <a:spcPct val="110000"/>
              </a:lnSpc>
            </a:pPr>
            <a:r>
              <a:rPr lang="en-US" sz="2800" b="1" dirty="0">
                <a:ea typeface="ＭＳ Ｐゴシック" pitchFamily="34" charset="-128"/>
              </a:rPr>
              <a:t>You will now practice the following additional skills:</a:t>
            </a:r>
          </a:p>
          <a:p>
            <a:pPr marL="971550" lvl="1" indent="-514350">
              <a:lnSpc>
                <a:spcPct val="110000"/>
              </a:lnSpc>
              <a:buFont typeface="+mj-lt"/>
              <a:buAutoNum type="arabicPeriod" startAt="11"/>
            </a:pPr>
            <a:r>
              <a:rPr lang="en-US" sz="2800" b="1" dirty="0">
                <a:ea typeface="ＭＳ Ｐゴシック" pitchFamily="34" charset="-128"/>
              </a:rPr>
              <a:t> Add and Remove Table Columns and Rows</a:t>
            </a:r>
          </a:p>
          <a:p>
            <a:pPr marL="971550" lvl="1" indent="-514350">
              <a:lnSpc>
                <a:spcPct val="110000"/>
              </a:lnSpc>
              <a:buFont typeface="+mj-lt"/>
              <a:buAutoNum type="arabicPeriod" startAt="11"/>
            </a:pPr>
            <a:r>
              <a:rPr lang="en-US" sz="2800" b="1" dirty="0">
                <a:ea typeface="ＭＳ Ｐゴシック" pitchFamily="34" charset="-128"/>
              </a:rPr>
              <a:t> Insert the Payment (PMT) Function</a:t>
            </a:r>
          </a:p>
          <a:p>
            <a:pPr marL="971550" lvl="1" indent="-514350">
              <a:lnSpc>
                <a:spcPct val="110000"/>
              </a:lnSpc>
              <a:buFont typeface="+mj-lt"/>
              <a:buAutoNum type="arabicPeriod" startAt="11"/>
            </a:pPr>
            <a:r>
              <a:rPr lang="en-US" sz="2800" b="1" dirty="0">
                <a:ea typeface="ＭＳ Ｐゴシック" pitchFamily="34" charset="-128"/>
              </a:rPr>
              <a:t> Customize Workbook Views</a:t>
            </a:r>
          </a:p>
          <a:p>
            <a:pPr marL="971550" lvl="1" indent="-514350">
              <a:lnSpc>
                <a:spcPct val="110000"/>
              </a:lnSpc>
              <a:buFont typeface="+mj-lt"/>
              <a:buAutoNum type="arabicPeriod" startAt="11"/>
            </a:pPr>
            <a:r>
              <a:rPr lang="en-US" sz="2800" b="1" dirty="0">
                <a:ea typeface="ＭＳ Ｐゴシック" pitchFamily="34" charset="-128"/>
              </a:rPr>
              <a:t> Use Text and Lookup Functions</a:t>
            </a:r>
          </a:p>
        </p:txBody>
      </p:sp>
    </p:spTree>
    <p:extLst>
      <p:ext uri="{BB962C8B-B14F-4D97-AF65-F5344CB8AC3E}">
        <p14:creationId xmlns:p14="http://schemas.microsoft.com/office/powerpoint/2010/main" val="13411277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mp:transition xmlns:mp="http://schemas.microsoft.com/office/mac/powerpoint/2008/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97F33F24-5111-4524-9375-24241E4B6E0C}" type="slidenum">
              <a:rPr lang="en-US" smtClean="0"/>
              <a:pPr/>
              <a:t>4</a:t>
            </a:fld>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2514600"/>
            <a:ext cx="2819400" cy="18785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0232" y="1417638"/>
            <a:ext cx="3172968" cy="348386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0966" y="1284955"/>
            <a:ext cx="3089148" cy="43377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6286" y="3946457"/>
            <a:ext cx="3172968" cy="1792224"/>
          </a:xfrm>
          <a:prstGeom prst="rect">
            <a:avLst/>
          </a:prstGeom>
        </p:spPr>
      </p:pic>
      <p:sp>
        <p:nvSpPr>
          <p:cNvPr id="11" name="Footer Placeholder 1"/>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Tree>
    <p:extLst>
      <p:ext uri="{BB962C8B-B14F-4D97-AF65-F5344CB8AC3E}">
        <p14:creationId xmlns:p14="http://schemas.microsoft.com/office/powerpoint/2010/main" val="2879461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Autofit/>
          </a:bodyPr>
          <a:lstStyle/>
          <a:p>
            <a:br>
              <a:rPr lang="en-US" sz="3200" dirty="0"/>
            </a:br>
            <a:r>
              <a:rPr lang="en-US" sz="3200" dirty="0"/>
              <a:t>More Skills 11: Add and Remove Table Columns and Rows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165" y="1752600"/>
            <a:ext cx="7209778" cy="4069080"/>
          </a:xfrm>
          <a:prstGeom prst="rect">
            <a:avLst/>
          </a:prstGeom>
        </p:spPr>
      </p:pic>
    </p:spTree>
    <p:extLst>
      <p:ext uri="{BB962C8B-B14F-4D97-AF65-F5344CB8AC3E}">
        <p14:creationId xmlns:p14="http://schemas.microsoft.com/office/powerpoint/2010/main" val="3688616642"/>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82749"/>
            <a:ext cx="7908909" cy="1129228"/>
          </a:xfrm>
        </p:spPr>
        <p:txBody>
          <a:bodyPr>
            <a:noAutofit/>
          </a:bodyPr>
          <a:lstStyle/>
          <a:p>
            <a:r>
              <a:rPr lang="en-US" sz="3600" dirty="0"/>
              <a:t>More Skills 12: Insert the Payment (PMT) Function</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41</a:t>
            </a:fld>
            <a:endParaRPr lang="en-US" dirty="0"/>
          </a:p>
        </p:txBody>
      </p:sp>
      <p:sp>
        <p:nvSpPr>
          <p:cNvPr id="3" name="Content Placeholder 2"/>
          <p:cNvSpPr>
            <a:spLocks noGrp="1"/>
          </p:cNvSpPr>
          <p:nvPr>
            <p:ph idx="1"/>
          </p:nvPr>
        </p:nvSpPr>
        <p:spPr>
          <a:xfrm>
            <a:off x="609600" y="1219200"/>
            <a:ext cx="8229600" cy="4525963"/>
          </a:xfrm>
        </p:spPr>
        <p:txBody>
          <a:bodyPr/>
          <a:lstStyle/>
          <a:p>
            <a:endParaRPr lang="en-US" b="1" dirty="0"/>
          </a:p>
          <a:p>
            <a:endParaRPr lang="en-US"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1765425"/>
            <a:ext cx="2798064" cy="3982212"/>
          </a:xfrm>
          <a:prstGeom prst="rect">
            <a:avLst/>
          </a:prstGeom>
        </p:spPr>
      </p:pic>
    </p:spTree>
    <p:extLst>
      <p:ext uri="{BB962C8B-B14F-4D97-AF65-F5344CB8AC3E}">
        <p14:creationId xmlns:p14="http://schemas.microsoft.com/office/powerpoint/2010/main" val="2521474637"/>
      </p:ext>
    </p:extLst>
  </p:cSld>
  <p:clrMapOvr>
    <a:masterClrMapping/>
  </p:clrMapOvr>
  <p:transition spd="slow">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fontScale="90000"/>
          </a:bodyPr>
          <a:lstStyle/>
          <a:p>
            <a:r>
              <a:rPr lang="en-US" sz="3600" dirty="0"/>
              <a:t>More Skills 13: Customize Workbook Views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42</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964" y="1524000"/>
            <a:ext cx="5002796" cy="2819400"/>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291" y="2895600"/>
            <a:ext cx="4639818" cy="2614838"/>
          </a:xfrm>
          <a:prstGeom prst="rect">
            <a:avLst/>
          </a:prstGeom>
        </p:spPr>
      </p:pic>
    </p:spTree>
    <p:extLst>
      <p:ext uri="{BB962C8B-B14F-4D97-AF65-F5344CB8AC3E}">
        <p14:creationId xmlns:p14="http://schemas.microsoft.com/office/powerpoint/2010/main" val="1725901292"/>
      </p:ext>
    </p:extLst>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16791"/>
            <a:ext cx="7908909" cy="1129228"/>
          </a:xfrm>
        </p:spPr>
        <p:txBody>
          <a:bodyPr>
            <a:noAutofit/>
          </a:bodyPr>
          <a:lstStyle/>
          <a:p>
            <a:r>
              <a:rPr lang="en-US" sz="3600" dirty="0"/>
              <a:t>More Skills 14: Use Text and Lookup Functions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43</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752600"/>
            <a:ext cx="7220251" cy="4069080"/>
          </a:xfrm>
        </p:spPr>
      </p:pic>
    </p:spTree>
    <p:extLst>
      <p:ext uri="{BB962C8B-B14F-4D97-AF65-F5344CB8AC3E}">
        <p14:creationId xmlns:p14="http://schemas.microsoft.com/office/powerpoint/2010/main" val="879948028"/>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Summary</a:t>
            </a:r>
          </a:p>
        </p:txBody>
      </p:sp>
      <p:sp>
        <p:nvSpPr>
          <p:cNvPr id="3" name="Content Placeholder 2"/>
          <p:cNvSpPr>
            <a:spLocks noGrp="1"/>
          </p:cNvSpPr>
          <p:nvPr>
            <p:ph idx="1"/>
          </p:nvPr>
        </p:nvSpPr>
        <p:spPr>
          <a:xfrm>
            <a:off x="304800" y="1524000"/>
            <a:ext cx="8534400" cy="3916363"/>
          </a:xfrm>
        </p:spPr>
        <p:txBody>
          <a:bodyPr>
            <a:noAutofit/>
          </a:bodyPr>
          <a:lstStyle/>
          <a:p>
            <a:r>
              <a:rPr lang="en-US" b="1" dirty="0"/>
              <a:t>In this chapter you have learned to:</a:t>
            </a:r>
          </a:p>
          <a:p>
            <a:pPr lvl="1"/>
            <a:r>
              <a:rPr lang="en-US" b="1" dirty="0"/>
              <a:t> Insert the TODAY, NOW, and COUNT Functions</a:t>
            </a:r>
          </a:p>
          <a:p>
            <a:pPr lvl="1"/>
            <a:r>
              <a:rPr lang="en-US" b="1" dirty="0"/>
              <a:t> Insert the IF Function</a:t>
            </a:r>
          </a:p>
          <a:p>
            <a:pPr lvl="1"/>
            <a:r>
              <a:rPr lang="en-US" b="1" dirty="0"/>
              <a:t> Apply Conditional Formatting and Sparklines</a:t>
            </a:r>
          </a:p>
          <a:p>
            <a:pPr lvl="1"/>
            <a:r>
              <a:rPr lang="en-US" b="1" dirty="0"/>
              <a:t>Use Excel Tables</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44</a:t>
            </a:fld>
            <a:endParaRPr lang="en-US" dirty="0"/>
          </a:p>
        </p:txBody>
      </p:sp>
    </p:spTree>
    <p:extLst>
      <p:ext uri="{BB962C8B-B14F-4D97-AF65-F5344CB8AC3E}">
        <p14:creationId xmlns:p14="http://schemas.microsoft.com/office/powerpoint/2010/main" val="149754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Questions</a:t>
            </a:r>
          </a:p>
        </p:txBody>
      </p:sp>
      <p:pic>
        <p:nvPicPr>
          <p:cNvPr id="6" name="Content Placeholder 5" descr="epfkknaj[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91855" y="1295400"/>
            <a:ext cx="4560289" cy="4525963"/>
          </a:xfrm>
          <a:noFill/>
          <a:ln/>
        </p:spPr>
      </p:pic>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45</a:t>
            </a:fld>
            <a:endParaRPr lang="en-US" dirty="0"/>
          </a:p>
        </p:txBody>
      </p:sp>
    </p:spTree>
  </p:cSld>
  <p:clrMapOvr>
    <a:masterClrMapping/>
  </p:clrMapOvr>
  <p:transition spd="slow">
    <p:wheel spokes="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Copyright </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97F33F24-5111-4524-9375-24241E4B6E0C}" type="slidenum">
              <a:rPr lang="en-US" smtClean="0"/>
              <a:pPr/>
              <a:t>46</a:t>
            </a:fld>
            <a:endParaRPr lang="en-US" dirty="0"/>
          </a:p>
        </p:txBody>
      </p:sp>
      <p:pic>
        <p:nvPicPr>
          <p:cNvPr id="1026" name="Picture 1" descr="cid:3293795473_475244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748" y="2057400"/>
            <a:ext cx="5486400" cy="1714500"/>
          </a:xfrm>
          <a:prstGeom prst="rect">
            <a:avLst/>
          </a:prstGeom>
          <a:noFill/>
          <a:ln w="9525">
            <a:noFill/>
            <a:miter lim="800000"/>
            <a:headEnd/>
            <a:tailEnd/>
          </a:ln>
        </p:spPr>
      </p:pic>
      <p:sp>
        <p:nvSpPr>
          <p:cNvPr id="8" name="TextBox 6"/>
          <p:cNvSpPr txBox="1">
            <a:spLocks noChangeArrowheads="1"/>
          </p:cNvSpPr>
          <p:nvPr/>
        </p:nvSpPr>
        <p:spPr bwMode="auto">
          <a:xfrm>
            <a:off x="342900" y="4648200"/>
            <a:ext cx="8458200" cy="1200329"/>
          </a:xfrm>
          <a:prstGeom prst="rect">
            <a:avLst/>
          </a:prstGeom>
          <a:noFill/>
          <a:ln w="9525">
            <a:noFill/>
            <a:miter lim="800000"/>
            <a:headEnd/>
            <a:tailEnd/>
          </a:ln>
        </p:spPr>
        <p:txBody>
          <a:bodyPr wrap="square">
            <a:spAutoFit/>
          </a:bodyPr>
          <a:lstStyle/>
          <a:p>
            <a:pPr algn="ctr"/>
            <a:r>
              <a:rPr lang="en-US" dirty="0">
                <a:latin typeface="Garamond" pitchFamily="18" charset="0"/>
                <a:cs typeface="Arial" pitchFamily="34"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endParaRPr lang="en-US" dirty="0">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7924800" cy="1066800"/>
          </a:xfrm>
        </p:spPr>
        <p:txBody>
          <a:bodyPr>
            <a:normAutofit fontScale="90000"/>
          </a:bodyPr>
          <a:lstStyle/>
          <a:p>
            <a:r>
              <a:rPr lang="en-US" dirty="0"/>
              <a:t>Skill 1: Insert the TODAY, NOW, and COUNT Functions</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828800"/>
            <a:ext cx="7214504" cy="4069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7924800" cy="1066800"/>
          </a:xfrm>
        </p:spPr>
        <p:txBody>
          <a:bodyPr>
            <a:normAutofit fontScale="90000"/>
          </a:bodyPr>
          <a:lstStyle/>
          <a:p>
            <a:r>
              <a:rPr lang="en-US" dirty="0"/>
              <a:t>Skill 1: Insert the TODAY, NOW, and COUNT Functions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6</a:t>
            </a:fld>
            <a:endParaRPr lang="en-US" dirty="0"/>
          </a:p>
        </p:txBody>
      </p:sp>
      <p:sp>
        <p:nvSpPr>
          <p:cNvPr id="3" name="Content Placeholder 2"/>
          <p:cNvSpPr>
            <a:spLocks noGrp="1"/>
          </p:cNvSpPr>
          <p:nvPr>
            <p:ph idx="1"/>
          </p:nvPr>
        </p:nvSpPr>
        <p:spPr/>
        <p:txBody>
          <a:bodyPr/>
          <a:lstStyle/>
          <a:p>
            <a:pPr lvl="1"/>
            <a:endParaRPr lang="en-US" sz="2800" b="1" dirty="0">
              <a:latin typeface="Calibri" pitchFamily="34" charset="0"/>
            </a:endParaRP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8" y="1752600"/>
            <a:ext cx="7214504" cy="4069080"/>
          </a:xfrm>
          <a:prstGeom prst="rect">
            <a:avLst/>
          </a:prstGeom>
        </p:spPr>
      </p:pic>
    </p:spTree>
    <p:extLst>
      <p:ext uri="{BB962C8B-B14F-4D97-AF65-F5344CB8AC3E}">
        <p14:creationId xmlns:p14="http://schemas.microsoft.com/office/powerpoint/2010/main" val="217982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070" y="304800"/>
            <a:ext cx="7874329" cy="990600"/>
          </a:xfrm>
        </p:spPr>
        <p:txBody>
          <a:bodyPr>
            <a:normAutofit/>
          </a:bodyPr>
          <a:lstStyle/>
          <a:p>
            <a:pPr marL="742950" indent="-742950">
              <a:spcAft>
                <a:spcPts val="1200"/>
              </a:spcAft>
            </a:pPr>
            <a:r>
              <a:rPr lang="en-US" dirty="0"/>
              <a:t>Skill 2: Insert the IF Function </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934" y="1981200"/>
            <a:ext cx="7086600" cy="27596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070" y="304800"/>
            <a:ext cx="7874329" cy="990600"/>
          </a:xfrm>
        </p:spPr>
        <p:txBody>
          <a:bodyPr>
            <a:normAutofit fontScale="90000"/>
          </a:bodyPr>
          <a:lstStyle/>
          <a:p>
            <a:pPr marL="742950" indent="-742950">
              <a:spcAft>
                <a:spcPts val="1200"/>
              </a:spcAft>
            </a:pPr>
            <a:r>
              <a:rPr lang="en-US" dirty="0"/>
              <a:t>Skill 2: Insert the IF Function (cont.)</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82" y="1600200"/>
            <a:ext cx="7214504" cy="4069080"/>
          </a:xfrm>
          <a:prstGeom prst="rect">
            <a:avLst/>
          </a:prstGeom>
        </p:spPr>
      </p:pic>
    </p:spTree>
    <p:extLst>
      <p:ext uri="{BB962C8B-B14F-4D97-AF65-F5344CB8AC3E}">
        <p14:creationId xmlns:p14="http://schemas.microsoft.com/office/powerpoint/2010/main" val="3907421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070" y="304800"/>
            <a:ext cx="7874329" cy="990600"/>
          </a:xfrm>
        </p:spPr>
        <p:txBody>
          <a:bodyPr>
            <a:normAutofit fontScale="90000"/>
          </a:bodyPr>
          <a:lstStyle/>
          <a:p>
            <a:pPr marL="742950" indent="-742950">
              <a:spcAft>
                <a:spcPts val="1200"/>
              </a:spcAft>
            </a:pPr>
            <a:r>
              <a:rPr lang="en-US" dirty="0"/>
              <a:t>Skill 2: Insert the IF Function (cont.)</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447800"/>
            <a:ext cx="7214504" cy="4069080"/>
          </a:xfrm>
          <a:prstGeom prst="rect">
            <a:avLst/>
          </a:prstGeom>
        </p:spPr>
      </p:pic>
    </p:spTree>
    <p:extLst>
      <p:ext uri="{BB962C8B-B14F-4D97-AF65-F5344CB8AC3E}">
        <p14:creationId xmlns:p14="http://schemas.microsoft.com/office/powerpoint/2010/main" val="3737577676"/>
      </p:ext>
    </p:extLst>
  </p:cSld>
  <p:clrMapOvr>
    <a:masterClrMapping/>
  </p:clrMapOvr>
</p:sld>
</file>

<file path=ppt/theme/theme1.xml><?xml version="1.0" encoding="utf-8"?>
<a:theme xmlns:a="http://schemas.openxmlformats.org/drawingml/2006/main" name="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Success-Pearson</Template>
  <TotalTime>12338</TotalTime>
  <Words>2684</Words>
  <Application>Microsoft Office PowerPoint</Application>
  <PresentationFormat>On-screen Show (4:3)</PresentationFormat>
  <Paragraphs>329</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Garamond</vt:lpstr>
      <vt:lpstr>ＭＳ Ｐゴシック</vt:lpstr>
      <vt:lpstr>Success-Pearson</vt:lpstr>
      <vt:lpstr>Skills for Success  with Microsoft Office 2016 Volume 1</vt:lpstr>
      <vt:lpstr>Skills</vt:lpstr>
      <vt:lpstr>Skills (cont.)</vt:lpstr>
      <vt:lpstr>Introduction</vt:lpstr>
      <vt:lpstr>Skill 1: Insert the TODAY, NOW, and COUNT Functions</vt:lpstr>
      <vt:lpstr>Skill 1: Insert the TODAY, NOW, and COUNT Functions (cont.)</vt:lpstr>
      <vt:lpstr>Skill 2: Insert the IF Function </vt:lpstr>
      <vt:lpstr>Skill 2: Insert the IF Function (cont.)</vt:lpstr>
      <vt:lpstr>Skill 2: Insert the IF Function (cont.)</vt:lpstr>
      <vt:lpstr> Skill 3: Move Functions, Add Borders, and Rotate Text </vt:lpstr>
      <vt:lpstr> Skill 3: Move Functions, Add Borders, and Rotate Text (cont.)</vt:lpstr>
      <vt:lpstr> Skill 3: Move Functions, Add Borders, and Rotate Text (cont.) </vt:lpstr>
      <vt:lpstr> Skill 3: Move Functions, Add Borders, and Rotate Text (cont.) </vt:lpstr>
      <vt:lpstr> Skill 4: Apply Conditional Formatting </vt:lpstr>
      <vt:lpstr> Skill 4: Apply Conditional Formatting (cont.)</vt:lpstr>
      <vt:lpstr> Skill 4: Apply Conditional Formatting (cont.) </vt:lpstr>
      <vt:lpstr>Skill 5: Insert Sparklines</vt:lpstr>
      <vt:lpstr>Skill 5: Insert Sparklines (cont.)</vt:lpstr>
      <vt:lpstr>Skill 5: Insert Sparklines (cont.)</vt:lpstr>
      <vt:lpstr>Skill 6: Use Find and Replace</vt:lpstr>
      <vt:lpstr>Skill 6: Use Find and Replace (cont.)</vt:lpstr>
      <vt:lpstr>Skill 6: Use Find and Replace (cont.)</vt:lpstr>
      <vt:lpstr>Skill 6: Use Find and Replace (cont.)</vt:lpstr>
      <vt:lpstr>Skill 7: Freeze and Unfreeze Panes</vt:lpstr>
      <vt:lpstr>Skill 7: Freeze and Unfreeze Panes (cont.)</vt:lpstr>
      <vt:lpstr>Skill 7: Freeze and Unfreeze Panes (cont.)</vt:lpstr>
      <vt:lpstr>Skill 7: Freeze and Unfreeze Panes (cont.)</vt:lpstr>
      <vt:lpstr>Skill 8: Create and Sort Excel Tables</vt:lpstr>
      <vt:lpstr>Skill 8: Create and Sort Excel Tables (cont.)</vt:lpstr>
      <vt:lpstr>Skill 8: Create and Sort Excel Tables (cont.)</vt:lpstr>
      <vt:lpstr>Skill 8: Create and Sort Excel Tables (cont.)</vt:lpstr>
      <vt:lpstr>Skill 9: Filter Excel Tables</vt:lpstr>
      <vt:lpstr>Skill 9: Filter Excel Tables (cont.)</vt:lpstr>
      <vt:lpstr>Skill 9: Filter Data (cont.)</vt:lpstr>
      <vt:lpstr>Skill 10: Convert Tables to Ranges and Adjust Worksheet Print Settings</vt:lpstr>
      <vt:lpstr>Skill 10: Convert Tables to Ranges and Adjust Worksheet Print Settings (cont.)</vt:lpstr>
      <vt:lpstr>Skill 10: Convert Tables to Ranges and Adjust Worksheet Print Settings (cont.)</vt:lpstr>
      <vt:lpstr>Skill 10: Convert Tables to Ranges and Adjust Worksheet Print Settings (cont.)</vt:lpstr>
      <vt:lpstr>More Skills For Success</vt:lpstr>
      <vt:lpstr> More Skills 11: Add and Remove Table Columns and Rows</vt:lpstr>
      <vt:lpstr>More Skills 12: Insert the Payment (PMT) Function</vt:lpstr>
      <vt:lpstr>More Skills 13: Customize Workbook Views</vt:lpstr>
      <vt:lpstr>More Skills 14: Use Text and Lookup Functions</vt:lpstr>
      <vt:lpstr>Summary</vt:lpstr>
      <vt:lpstr>Questions</vt:lpstr>
      <vt:lpstr>Copyright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Skills for Sucess</dc:creator>
  <cp:lastModifiedBy>nancy lamm</cp:lastModifiedBy>
  <cp:revision>4</cp:revision>
  <dcterms:created xsi:type="dcterms:W3CDTF">2016-02-04T23:22:37Z</dcterms:created>
  <dcterms:modified xsi:type="dcterms:W3CDTF">2016-03-05T15:08:51Z</dcterms:modified>
</cp:coreProperties>
</file>